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8" r:id="rId7"/>
    <p:sldId id="267" r:id="rId8"/>
    <p:sldId id="259" r:id="rId9"/>
    <p:sldId id="270" r:id="rId10"/>
    <p:sldId id="271" r:id="rId11"/>
    <p:sldId id="272" r:id="rId12"/>
    <p:sldId id="273" r:id="rId13"/>
    <p:sldId id="260" r:id="rId14"/>
    <p:sldId id="277" r:id="rId15"/>
    <p:sldId id="285" r:id="rId16"/>
    <p:sldId id="274" r:id="rId17"/>
    <p:sldId id="275" r:id="rId18"/>
    <p:sldId id="276" r:id="rId19"/>
    <p:sldId id="261" r:id="rId20"/>
    <p:sldId id="283" r:id="rId21"/>
    <p:sldId id="262" r:id="rId22"/>
    <p:sldId id="280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A433D0-E646-45CA-954C-B99761F9AE8B}">
          <p14:sldIdLst>
            <p14:sldId id="256"/>
            <p14:sldId id="257"/>
            <p14:sldId id="258"/>
            <p14:sldId id="264"/>
            <p14:sldId id="266"/>
            <p14:sldId id="268"/>
            <p14:sldId id="267"/>
            <p14:sldId id="259"/>
            <p14:sldId id="270"/>
            <p14:sldId id="271"/>
            <p14:sldId id="272"/>
            <p14:sldId id="273"/>
            <p14:sldId id="260"/>
            <p14:sldId id="277"/>
            <p14:sldId id="285"/>
            <p14:sldId id="274"/>
            <p14:sldId id="275"/>
            <p14:sldId id="276"/>
            <p14:sldId id="261"/>
            <p14:sldId id="283"/>
            <p14:sldId id="26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9CFA"/>
    <a:srgbClr val="19EFFE"/>
    <a:srgbClr val="B0D0FC"/>
    <a:srgbClr val="50C0FD"/>
    <a:srgbClr val="0348EF"/>
    <a:srgbClr val="033595"/>
    <a:srgbClr val="165A81"/>
    <a:srgbClr val="84371B"/>
    <a:srgbClr val="B23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97-40C2-B6F1-F503AC7857D5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97-40C2-B6F1-F503AC7857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97-40C2-B6F1-F503AC785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348E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30-47F5-ACB2-32270FF0978F}"/>
              </c:ext>
            </c:extLst>
          </c:dPt>
          <c:dPt>
            <c:idx val="1"/>
            <c:bubble3D val="0"/>
            <c:spPr>
              <a:solidFill>
                <a:srgbClr val="19EFF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0-47F5-ACB2-32270FF0978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30-47F5-ACB2-32270FF09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DDE88-A519-9368-C40B-B94AAC00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4F35AE-AE6C-9D97-23DF-C1E2BE69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3233E-C658-E16C-EEA1-9BCA200F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811D0-F7BB-6558-91D6-0F598E57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04580-7BF9-4D88-73AA-86139CF9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B4CA-9C94-C718-1B52-15B928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266EE-6D61-FF58-7FFA-CE751679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92B29-F5E3-83EB-CC3F-9868ADC3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670E2-5ECA-D744-A613-9121B57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27E3F-7781-C6D5-5A46-EBCC9F33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EDA652-4E0A-827C-5724-EDCF44DB9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60A2D-1D63-F119-7F3A-6F2A92B4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10B3F-20C0-2456-1096-CABFB80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4DAE6-7001-A460-A11D-AB372865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6CAB7-7BDC-E6A6-A656-17E04FAE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D34D2-D26B-5B9D-4F60-3D6B4B67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09234C"/>
              </a:gs>
              <a:gs pos="70000">
                <a:srgbClr val="0C1A27"/>
              </a:gs>
              <a:gs pos="0">
                <a:srgbClr val="033595"/>
              </a:gs>
              <a:gs pos="100000">
                <a:srgbClr val="84371B">
                  <a:lumMod val="7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43B6-3CF5-40F4-04D4-E21792A7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6A81F-6817-7EB4-03D3-BC0CCB45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A7E64-2EAD-1588-0758-8CEB37F7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5AE65-95F3-2EA2-1372-88939FC8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6C481-5047-0A87-3398-FC3EF02E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32727-51C4-BE01-BE20-FF1E1955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80F9D-A296-670E-8245-DE785CF4E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AD7FE-AE17-DB7C-FACF-5F00C534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F02FE6-10F6-3C88-DF55-269076FC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B592F-E68F-BCCB-1C4E-5440C14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799F2-E67E-2A21-210B-E1439085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83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E203A-7229-5AB1-3A0C-B090F69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9D81C-CFEE-739A-0760-2ED874950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E5CCD-8F1C-E524-2C28-C725CCA5B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676832-9EE0-86A3-5C2D-CB7780FBC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51ADC-64C0-1C45-23C8-62CA6D766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E0A63D-561A-26C6-4DB5-316934E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F24C2-A320-F144-A2E1-31459731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68B3C2-B44C-28C1-8F07-A54A079C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5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44D4D-5FE5-1DEE-5C7B-C0E6BF8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B2F76-67A4-9167-4057-6A6DBD60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CF6B1-70AB-C1D5-CB46-F9738380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BC615-CFDF-B2E1-B7F4-DF2BB296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118A-FEA0-8268-9C11-7A3C7C5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71CCCC-2B70-8F92-299B-595C46A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A8C29-3669-B068-A1A7-23A2E50A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B5E9-5F87-885E-CC6D-30570671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94DB-E54B-BFE3-E4EC-860D95BE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D6984-DF46-0C06-9E7C-6EB025669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B1AB8-CDAD-365C-F420-6DFD1AD8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5A0214-362C-538B-9F73-1224F3B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6C02D-BFAF-EDAB-829E-2D3F16DC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8D314-5652-C620-FEFA-D25A34E3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CCCDA2-ECE8-DD11-9051-6A133F3B0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5A421-634B-C327-87B3-1CFE9981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AB8FE-377E-4508-0092-9D462BFD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7F3C0-8FEB-2B3B-8526-C3F8131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B3F9D-8350-03A6-4ED3-83CC119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8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8B59B9-6FA8-C1FF-E22A-8D5A92B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FA67A-2CA4-5A38-4233-B54FE0BE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D2EE-D8CE-1D90-BCD7-A6170CC61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00F56-1BA7-40DA-BB2E-9B8A654E0975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AD0AE-F07A-24C7-7D0D-132710434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F9971-8F11-5B98-31A6-3F0EC45B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C9BCF9-298B-457A-B894-3981DD77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2678B3-2DCC-5D48-2AD6-659D41487EEF}"/>
              </a:ext>
            </a:extLst>
          </p:cNvPr>
          <p:cNvSpPr/>
          <p:nvPr/>
        </p:nvSpPr>
        <p:spPr>
          <a:xfrm>
            <a:off x="2119806" y="365947"/>
            <a:ext cx="6170754" cy="415392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STC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云</a:t>
            </a:r>
            <a:r>
              <a:rPr lang="en-US" altLang="zh-CN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SAAS</a:t>
            </a:r>
            <a:r>
              <a:rPr lang="zh-CN" altLang="en-US" sz="2200" dirty="0">
                <a:solidFill>
                  <a:schemeClr val="bg1"/>
                </a:solidFill>
                <a:latin typeface="Bahnschrift Light Condensed" panose="020B0502040204020203" pitchFamily="34" charset="0"/>
                <a:ea typeface="字体圈欣意冠黑体" panose="00000500000000000000"/>
                <a:cs typeface="Calibri Light" panose="020F0302020204030204" pitchFamily="34" charset="0"/>
              </a:rPr>
              <a:t>游戏平台一站式解决方案供应商</a:t>
            </a:r>
            <a:endParaRPr lang="zh-CN" altLang="en-US" sz="2200" spc="600" dirty="0">
              <a:solidFill>
                <a:schemeClr val="bg1"/>
              </a:solidFill>
              <a:latin typeface="Bahnschrift Light Condensed" panose="020B0502040204020203" pitchFamily="34" charset="0"/>
              <a:ea typeface="字体圈欣意冠黑体" panose="00000500000000000000"/>
              <a:cs typeface="Calibri Light" panose="020F03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960BF-6BD1-C815-C842-3E25E0B54772}"/>
              </a:ext>
            </a:extLst>
          </p:cNvPr>
          <p:cNvSpPr txBox="1"/>
          <p:nvPr/>
        </p:nvSpPr>
        <p:spPr>
          <a:xfrm>
            <a:off x="2518913" y="868659"/>
            <a:ext cx="6021237" cy="2462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endParaRPr lang="zh-CN" altLang="en-US" sz="1000" dirty="0">
              <a:solidFill>
                <a:schemeClr val="bg1">
                  <a:alpha val="8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7E34C6-0A8A-5726-10F6-79EC0152BCE4}"/>
              </a:ext>
            </a:extLst>
          </p:cNvPr>
          <p:cNvSpPr txBox="1"/>
          <p:nvPr/>
        </p:nvSpPr>
        <p:spPr>
          <a:xfrm>
            <a:off x="8656598" y="562957"/>
            <a:ext cx="3012557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创新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未来</a:t>
            </a:r>
            <a:r>
              <a:rPr kumimoji="0" lang="en-US" altLang="zh-CN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·</a:t>
            </a:r>
            <a:r>
              <a:rPr kumimoji="0" lang="zh-CN" altLang="en-US" sz="1400" b="0" i="0" u="none" strike="noStrike" kern="1200" cap="none" spc="14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ingdings 2" panose="05020102010507070707" pitchFamily="18" charset="2"/>
                <a:cs typeface="阿里巴巴普惠体" panose="00020600040101010101" pitchFamily="18" charset="-122"/>
              </a:rPr>
              <a:t>共赢</a:t>
            </a:r>
            <a:endParaRPr lang="zh-CN" altLang="en-US" sz="1100" spc="1400" dirty="0">
              <a:solidFill>
                <a:schemeClr val="bg1"/>
              </a:solidFill>
              <a:latin typeface="Wingdings 2" panose="05020102010507070707" pitchFamily="18" charset="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BA3400-DAC9-A895-6C11-3C5FB4BA7CA3}"/>
              </a:ext>
            </a:extLst>
          </p:cNvPr>
          <p:cNvGrpSpPr/>
          <p:nvPr/>
        </p:nvGrpSpPr>
        <p:grpSpPr>
          <a:xfrm>
            <a:off x="369433" y="380843"/>
            <a:ext cx="1462988" cy="672637"/>
            <a:chOff x="354009" y="378506"/>
            <a:chExt cx="1462988" cy="6726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85FACE7-179A-861A-1C3D-D47CBD931D14}"/>
                </a:ext>
              </a:extLst>
            </p:cNvPr>
            <p:cNvGrpSpPr/>
            <p:nvPr/>
          </p:nvGrpSpPr>
          <p:grpSpPr>
            <a:xfrm>
              <a:off x="354009" y="378506"/>
              <a:ext cx="558800" cy="558800"/>
              <a:chOff x="174702" y="862143"/>
              <a:chExt cx="773732" cy="77373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585D7BA-71E5-4B88-CA29-2143138E14E1}"/>
                  </a:ext>
                </a:extLst>
              </p:cNvPr>
              <p:cNvGrpSpPr/>
              <p:nvPr/>
            </p:nvGrpSpPr>
            <p:grpSpPr>
              <a:xfrm>
                <a:off x="174702" y="862143"/>
                <a:ext cx="773732" cy="773732"/>
                <a:chOff x="274704" y="1196184"/>
                <a:chExt cx="773732" cy="773732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FAFBDF-8179-BDE1-6124-CE4CD42F4D52}"/>
                    </a:ext>
                  </a:extLst>
                </p:cNvPr>
                <p:cNvSpPr/>
                <p:nvPr/>
              </p:nvSpPr>
              <p:spPr>
                <a:xfrm>
                  <a:off x="274704" y="1196184"/>
                  <a:ext cx="773732" cy="77373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E3E84AF-6FE6-653D-A396-214B87505E38}"/>
                    </a:ext>
                  </a:extLst>
                </p:cNvPr>
                <p:cNvSpPr/>
                <p:nvPr/>
              </p:nvSpPr>
              <p:spPr>
                <a:xfrm>
                  <a:off x="428523" y="1350003"/>
                  <a:ext cx="466094" cy="46609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852D8E6-1E5C-5F77-515C-5ED4C1D89965}"/>
                    </a:ext>
                  </a:extLst>
                </p:cNvPr>
                <p:cNvSpPr txBox="1"/>
                <p:nvPr/>
              </p:nvSpPr>
              <p:spPr>
                <a:xfrm>
                  <a:off x="369328" y="1290808"/>
                  <a:ext cx="584484" cy="5844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prstTxWarp prst="textArchUp">
                    <a:avLst>
                      <a:gd name="adj" fmla="val 9771995"/>
                    </a:avLst>
                  </a:prstTxWarp>
                  <a:spAutoFit/>
                </a:bodyPr>
                <a:lstStyle/>
                <a:p>
                  <a:r>
                    <a:rPr lang="en-US" altLang="zh-CN" sz="800" b="1" i="0" dirty="0">
                      <a:solidFill>
                        <a:schemeClr val="bg1"/>
                      </a:solidFill>
                      <a:effectLst/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MIZHI TECHNOLOGY OF CHINA</a:t>
                  </a:r>
                  <a:endParaRPr lang="zh-CN" altLang="en-US" sz="8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6479B7-C6B3-046C-1E79-27AF3E9E8037}"/>
                  </a:ext>
                </a:extLst>
              </p:cNvPr>
              <p:cNvSpPr txBox="1"/>
              <p:nvPr/>
            </p:nvSpPr>
            <p:spPr>
              <a:xfrm>
                <a:off x="269326" y="995422"/>
                <a:ext cx="584484" cy="5844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prstTxWarp prst="textArchDown">
                  <a:avLst>
                    <a:gd name="adj" fmla="val 2158497"/>
                  </a:avLst>
                </a:prstTxWarp>
                <a:spAutoFit/>
              </a:bodyPr>
              <a:lstStyle/>
              <a:p>
                <a:r>
                  <a:rPr lang="zh-CN" altLang="en-US" sz="800" i="0" spc="400" dirty="0">
                    <a:solidFill>
                      <a:schemeClr val="bg1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觅知</a:t>
                </a:r>
                <a:r>
                  <a:rPr lang="zh-CN" altLang="en-US" sz="800" spc="400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科技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6F26971-EF52-F9DE-AFF9-7660C2AF92C1}"/>
                  </a:ext>
                </a:extLst>
              </p:cNvPr>
              <p:cNvSpPr/>
              <p:nvPr/>
            </p:nvSpPr>
            <p:spPr>
              <a:xfrm>
                <a:off x="387121" y="1090330"/>
                <a:ext cx="368304" cy="249080"/>
              </a:xfrm>
              <a:custGeom>
                <a:avLst/>
                <a:gdLst>
                  <a:gd name="connsiteX0" fmla="*/ 103807 w 368304"/>
                  <a:gd name="connsiteY0" fmla="*/ 67025 h 251466"/>
                  <a:gd name="connsiteX1" fmla="*/ 139749 w 368304"/>
                  <a:gd name="connsiteY1" fmla="*/ 126407 h 251466"/>
                  <a:gd name="connsiteX2" fmla="*/ 66724 w 368304"/>
                  <a:gd name="connsiteY2" fmla="*/ 247057 h 251466"/>
                  <a:gd name="connsiteX3" fmla="*/ 49 w 368304"/>
                  <a:gd name="connsiteY3" fmla="*/ 216894 h 251466"/>
                  <a:gd name="connsiteX4" fmla="*/ 77836 w 368304"/>
                  <a:gd name="connsiteY4" fmla="*/ 88307 h 251466"/>
                  <a:gd name="connsiteX5" fmla="*/ 103807 w 368304"/>
                  <a:gd name="connsiteY5" fmla="*/ 67025 h 251466"/>
                  <a:gd name="connsiteX6" fmla="*/ 219944 w 368304"/>
                  <a:gd name="connsiteY6" fmla="*/ 961 h 251466"/>
                  <a:gd name="connsiteX7" fmla="*/ 243161 w 368304"/>
                  <a:gd name="connsiteY7" fmla="*/ 15175 h 251466"/>
                  <a:gd name="connsiteX8" fmla="*/ 366986 w 368304"/>
                  <a:gd name="connsiteY8" fmla="*/ 212025 h 251466"/>
                  <a:gd name="connsiteX9" fmla="*/ 303486 w 368304"/>
                  <a:gd name="connsiteY9" fmla="*/ 237425 h 251466"/>
                  <a:gd name="connsiteX10" fmla="*/ 225698 w 368304"/>
                  <a:gd name="connsiteY10" fmla="*/ 121537 h 251466"/>
                  <a:gd name="connsiteX11" fmla="*/ 190773 w 368304"/>
                  <a:gd name="connsiteY11" fmla="*/ 180275 h 251466"/>
                  <a:gd name="connsiteX12" fmla="*/ 141561 w 368304"/>
                  <a:gd name="connsiteY12" fmla="*/ 127887 h 251466"/>
                  <a:gd name="connsiteX13" fmla="*/ 205061 w 368304"/>
                  <a:gd name="connsiteY13" fmla="*/ 16762 h 251466"/>
                  <a:gd name="connsiteX14" fmla="*/ 219944 w 368304"/>
                  <a:gd name="connsiteY14" fmla="*/ 961 h 251466"/>
                  <a:gd name="connsiteX0" fmla="*/ 103807 w 368304"/>
                  <a:gd name="connsiteY0" fmla="*/ 70805 h 255246"/>
                  <a:gd name="connsiteX1" fmla="*/ 139749 w 368304"/>
                  <a:gd name="connsiteY1" fmla="*/ 130187 h 255246"/>
                  <a:gd name="connsiteX2" fmla="*/ 66724 w 368304"/>
                  <a:gd name="connsiteY2" fmla="*/ 250837 h 255246"/>
                  <a:gd name="connsiteX3" fmla="*/ 49 w 368304"/>
                  <a:gd name="connsiteY3" fmla="*/ 220674 h 255246"/>
                  <a:gd name="connsiteX4" fmla="*/ 77836 w 368304"/>
                  <a:gd name="connsiteY4" fmla="*/ 92087 h 255246"/>
                  <a:gd name="connsiteX5" fmla="*/ 103807 w 368304"/>
                  <a:gd name="connsiteY5" fmla="*/ 70805 h 255246"/>
                  <a:gd name="connsiteX6" fmla="*/ 205061 w 368304"/>
                  <a:gd name="connsiteY6" fmla="*/ 20542 h 255246"/>
                  <a:gd name="connsiteX7" fmla="*/ 243161 w 368304"/>
                  <a:gd name="connsiteY7" fmla="*/ 18955 h 255246"/>
                  <a:gd name="connsiteX8" fmla="*/ 366986 w 368304"/>
                  <a:gd name="connsiteY8" fmla="*/ 215805 h 255246"/>
                  <a:gd name="connsiteX9" fmla="*/ 303486 w 368304"/>
                  <a:gd name="connsiteY9" fmla="*/ 241205 h 255246"/>
                  <a:gd name="connsiteX10" fmla="*/ 225698 w 368304"/>
                  <a:gd name="connsiteY10" fmla="*/ 125317 h 255246"/>
                  <a:gd name="connsiteX11" fmla="*/ 190773 w 368304"/>
                  <a:gd name="connsiteY11" fmla="*/ 184055 h 255246"/>
                  <a:gd name="connsiteX12" fmla="*/ 141561 w 368304"/>
                  <a:gd name="connsiteY12" fmla="*/ 131667 h 255246"/>
                  <a:gd name="connsiteX13" fmla="*/ 205061 w 368304"/>
                  <a:gd name="connsiteY13" fmla="*/ 20542 h 255246"/>
                  <a:gd name="connsiteX0" fmla="*/ 103807 w 368304"/>
                  <a:gd name="connsiteY0" fmla="*/ 69390 h 253831"/>
                  <a:gd name="connsiteX1" fmla="*/ 139749 w 368304"/>
                  <a:gd name="connsiteY1" fmla="*/ 128772 h 253831"/>
                  <a:gd name="connsiteX2" fmla="*/ 66724 w 368304"/>
                  <a:gd name="connsiteY2" fmla="*/ 249422 h 253831"/>
                  <a:gd name="connsiteX3" fmla="*/ 49 w 368304"/>
                  <a:gd name="connsiteY3" fmla="*/ 219259 h 253831"/>
                  <a:gd name="connsiteX4" fmla="*/ 77836 w 368304"/>
                  <a:gd name="connsiteY4" fmla="*/ 90672 h 253831"/>
                  <a:gd name="connsiteX5" fmla="*/ 103807 w 368304"/>
                  <a:gd name="connsiteY5" fmla="*/ 69390 h 253831"/>
                  <a:gd name="connsiteX6" fmla="*/ 205061 w 368304"/>
                  <a:gd name="connsiteY6" fmla="*/ 19127 h 253831"/>
                  <a:gd name="connsiteX7" fmla="*/ 243161 w 368304"/>
                  <a:gd name="connsiteY7" fmla="*/ 17540 h 253831"/>
                  <a:gd name="connsiteX8" fmla="*/ 366986 w 368304"/>
                  <a:gd name="connsiteY8" fmla="*/ 214390 h 253831"/>
                  <a:gd name="connsiteX9" fmla="*/ 303486 w 368304"/>
                  <a:gd name="connsiteY9" fmla="*/ 239790 h 253831"/>
                  <a:gd name="connsiteX10" fmla="*/ 225698 w 368304"/>
                  <a:gd name="connsiteY10" fmla="*/ 123902 h 253831"/>
                  <a:gd name="connsiteX11" fmla="*/ 190773 w 368304"/>
                  <a:gd name="connsiteY11" fmla="*/ 182640 h 253831"/>
                  <a:gd name="connsiteX12" fmla="*/ 141561 w 368304"/>
                  <a:gd name="connsiteY12" fmla="*/ 130252 h 253831"/>
                  <a:gd name="connsiteX13" fmla="*/ 205061 w 368304"/>
                  <a:gd name="connsiteY13" fmla="*/ 19127 h 253831"/>
                  <a:gd name="connsiteX0" fmla="*/ 103807 w 368304"/>
                  <a:gd name="connsiteY0" fmla="*/ 64639 h 249080"/>
                  <a:gd name="connsiteX1" fmla="*/ 139749 w 368304"/>
                  <a:gd name="connsiteY1" fmla="*/ 124021 h 249080"/>
                  <a:gd name="connsiteX2" fmla="*/ 66724 w 368304"/>
                  <a:gd name="connsiteY2" fmla="*/ 244671 h 249080"/>
                  <a:gd name="connsiteX3" fmla="*/ 49 w 368304"/>
                  <a:gd name="connsiteY3" fmla="*/ 214508 h 249080"/>
                  <a:gd name="connsiteX4" fmla="*/ 77836 w 368304"/>
                  <a:gd name="connsiteY4" fmla="*/ 85921 h 249080"/>
                  <a:gd name="connsiteX5" fmla="*/ 103807 w 368304"/>
                  <a:gd name="connsiteY5" fmla="*/ 64639 h 249080"/>
                  <a:gd name="connsiteX6" fmla="*/ 205061 w 368304"/>
                  <a:gd name="connsiteY6" fmla="*/ 14376 h 249080"/>
                  <a:gd name="connsiteX7" fmla="*/ 243161 w 368304"/>
                  <a:gd name="connsiteY7" fmla="*/ 12789 h 249080"/>
                  <a:gd name="connsiteX8" fmla="*/ 366986 w 368304"/>
                  <a:gd name="connsiteY8" fmla="*/ 209639 h 249080"/>
                  <a:gd name="connsiteX9" fmla="*/ 303486 w 368304"/>
                  <a:gd name="connsiteY9" fmla="*/ 235039 h 249080"/>
                  <a:gd name="connsiteX10" fmla="*/ 225698 w 368304"/>
                  <a:gd name="connsiteY10" fmla="*/ 119151 h 249080"/>
                  <a:gd name="connsiteX11" fmla="*/ 190773 w 368304"/>
                  <a:gd name="connsiteY11" fmla="*/ 177889 h 249080"/>
                  <a:gd name="connsiteX12" fmla="*/ 141561 w 368304"/>
                  <a:gd name="connsiteY12" fmla="*/ 125501 h 249080"/>
                  <a:gd name="connsiteX13" fmla="*/ 205061 w 368304"/>
                  <a:gd name="connsiteY13" fmla="*/ 14376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8304" h="249080">
                    <a:moveTo>
                      <a:pt x="103807" y="64639"/>
                    </a:moveTo>
                    <a:cubicBezTo>
                      <a:pt x="125163" y="59430"/>
                      <a:pt x="133795" y="96637"/>
                      <a:pt x="139749" y="124021"/>
                    </a:cubicBezTo>
                    <a:lnTo>
                      <a:pt x="66724" y="244671"/>
                    </a:lnTo>
                    <a:cubicBezTo>
                      <a:pt x="34974" y="247317"/>
                      <a:pt x="-1538" y="262662"/>
                      <a:pt x="49" y="214508"/>
                    </a:cubicBezTo>
                    <a:lnTo>
                      <a:pt x="77836" y="85921"/>
                    </a:lnTo>
                    <a:cubicBezTo>
                      <a:pt x="88155" y="72824"/>
                      <a:pt x="96688" y="66375"/>
                      <a:pt x="103807" y="64639"/>
                    </a:cubicBezTo>
                    <a:close/>
                    <a:moveTo>
                      <a:pt x="205061" y="14376"/>
                    </a:moveTo>
                    <a:cubicBezTo>
                      <a:pt x="221994" y="354"/>
                      <a:pt x="224112" y="-8643"/>
                      <a:pt x="243161" y="12789"/>
                    </a:cubicBezTo>
                    <a:lnTo>
                      <a:pt x="366986" y="209639"/>
                    </a:lnTo>
                    <a:cubicBezTo>
                      <a:pt x="377040" y="246681"/>
                      <a:pt x="327034" y="250120"/>
                      <a:pt x="303486" y="235039"/>
                    </a:cubicBezTo>
                    <a:lnTo>
                      <a:pt x="225698" y="119151"/>
                    </a:lnTo>
                    <a:lnTo>
                      <a:pt x="190773" y="177889"/>
                    </a:lnTo>
                    <a:cubicBezTo>
                      <a:pt x="164844" y="195351"/>
                      <a:pt x="143678" y="165189"/>
                      <a:pt x="141561" y="125501"/>
                    </a:cubicBezTo>
                    <a:lnTo>
                      <a:pt x="205061" y="143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728A8315-B305-CA21-C7A5-A2AA73A34352}"/>
                </a:ext>
              </a:extLst>
            </p:cNvPr>
            <p:cNvSpPr txBox="1">
              <a:spLocks/>
            </p:cNvSpPr>
            <p:nvPr/>
          </p:nvSpPr>
          <p:spPr>
            <a:xfrm>
              <a:off x="1010573" y="500986"/>
              <a:ext cx="806424" cy="550157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LOGO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HERE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6702879" y="5939285"/>
            <a:ext cx="5701267" cy="550157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zh-CN" altLang="en-US" sz="2400" spc="6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以卓越成就引领游戏行业标准</a:t>
            </a:r>
            <a:endParaRPr lang="en-US" altLang="zh-CN" sz="2400" spc="600" dirty="0">
              <a:solidFill>
                <a:prstClr val="white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Leading The Game Industry Standard With Outstanding Achievements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87" y="3270939"/>
            <a:ext cx="4326038" cy="24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1187164" y="1793611"/>
            <a:ext cx="857840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叶叶相思体简" panose="02010509060101010101" pitchFamily="49" charset="-122"/>
                <a:ea typeface="汉仪叶叶相思体简" panose="02010509060101010101" pitchFamily="49" charset="-122"/>
              </a:rPr>
              <a:t>创新超越</a:t>
            </a:r>
            <a:r>
              <a:rPr lang="zh-CN" altLang="en-US" sz="96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</a:t>
            </a:r>
            <a:endParaRPr lang="zh-CN" altLang="en-US" sz="96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377B8B15-77E2-3821-1399-D9513C54D0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387" y="3330930"/>
            <a:ext cx="2599426" cy="1802053"/>
          </a:xfrm>
          <a:prstGeom prst="rect">
            <a:avLst/>
          </a:prstGeom>
        </p:spPr>
      </p:pic>
      <p:pic>
        <p:nvPicPr>
          <p:cNvPr id="2" name="S328558">
            <a:hlinkClick r:id="" action="ppaction://media"/>
            <a:extLst>
              <a:ext uri="{FF2B5EF4-FFF2-40B4-BE49-F238E27FC236}">
                <a16:creationId xmlns:a16="http://schemas.microsoft.com/office/drawing/2014/main" id="{2DF3B39E-2267-8D7E-82DB-0EEC1DCF19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06400"/>
            <a:ext cx="406400" cy="406400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9F93A3F-920F-4820-AA74-4AE8749970D7}"/>
              </a:ext>
            </a:extLst>
          </p:cNvPr>
          <p:cNvSpPr/>
          <p:nvPr/>
        </p:nvSpPr>
        <p:spPr>
          <a:xfrm>
            <a:off x="1939183" y="918715"/>
            <a:ext cx="5877235" cy="365948"/>
          </a:xfrm>
          <a:prstGeom prst="parallelogram">
            <a:avLst/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STC Cloud SAAS Game Platform One-Stop Solution Provider</a:t>
            </a:r>
            <a:endParaRPr lang="zh-CN" altLang="en-US" sz="1600" spc="600" dirty="0">
              <a:solidFill>
                <a:schemeClr val="bg1"/>
              </a:solidFill>
              <a:latin typeface="Calibri Light" panose="020F0302020204030204" pitchFamily="34" charset="0"/>
              <a:ea typeface="阿里巴巴普惠体" panose="00020600040101010101" pitchFamily="18" charset="-122"/>
              <a:cs typeface="Calibri Light" panose="020F03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9D815C-5419-4BAD-8982-90B68D9C57CA}"/>
              </a:ext>
            </a:extLst>
          </p:cNvPr>
          <p:cNvSpPr txBox="1"/>
          <p:nvPr/>
        </p:nvSpPr>
        <p:spPr>
          <a:xfrm>
            <a:off x="3912439" y="3193991"/>
            <a:ext cx="69161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逐梦新章</a:t>
            </a:r>
            <a:endParaRPr lang="zh-CN" altLang="en-US" sz="12000" dirty="0"/>
          </a:p>
        </p:txBody>
      </p:sp>
    </p:spTree>
    <p:extLst>
      <p:ext uri="{BB962C8B-B14F-4D97-AF65-F5344CB8AC3E}">
        <p14:creationId xmlns:p14="http://schemas.microsoft.com/office/powerpoint/2010/main" val="4034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 numSld="26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20" grpId="0"/>
      <p:bldP spid="36" grpId="0"/>
      <p:bldP spid="6" grpId="0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D64C6F3-5713-6232-6144-3E02B8EF96EB}"/>
              </a:ext>
            </a:extLst>
          </p:cNvPr>
          <p:cNvSpPr/>
          <p:nvPr/>
        </p:nvSpPr>
        <p:spPr>
          <a:xfrm>
            <a:off x="275603" y="1206254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4" y="0"/>
            <a:ext cx="2613861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noProof="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 Plane &amp; Business</a:t>
            </a: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Plane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24290" y="151161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控制面与业务面编排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C728D25-B558-51D8-99EC-EB8B303A2750}"/>
              </a:ext>
            </a:extLst>
          </p:cNvPr>
          <p:cNvSpPr txBox="1"/>
          <p:nvPr/>
        </p:nvSpPr>
        <p:spPr>
          <a:xfrm>
            <a:off x="654115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控制面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运营平台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依据客户合同约定，及分润模式，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配置期望部署清单，发布部署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命令，一键部署</a:t>
            </a:r>
            <a:endParaRPr lang="en-US" altLang="zh-CN" sz="1400" dirty="0">
              <a:solidFill>
                <a:prstClr val="white">
                  <a:alpha val="70000"/>
                </a:prst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F9EFA64-6A66-F844-8ECC-CF45D8AB2B79}"/>
              </a:ext>
            </a:extLst>
          </p:cNvPr>
          <p:cNvSpPr txBox="1"/>
          <p:nvPr/>
        </p:nvSpPr>
        <p:spPr>
          <a:xfrm>
            <a:off x="4094626" y="2000482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业务面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资源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应用市场接收发布指令，实例化场景化解决方案；云计算资源接收发布指令，分配相应基础设施资源，并反馈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8E9A6E-16E8-4EF6-8D2D-02D839208EC3}"/>
              </a:ext>
            </a:extLst>
          </p:cNvPr>
          <p:cNvSpPr/>
          <p:nvPr/>
        </p:nvSpPr>
        <p:spPr>
          <a:xfrm>
            <a:off x="275603" y="4001186"/>
            <a:ext cx="6846649" cy="2602597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C8880-02D7-41A6-A2E2-F235EA2F0C35}"/>
              </a:ext>
            </a:extLst>
          </p:cNvPr>
          <p:cNvSpPr txBox="1"/>
          <p:nvPr/>
        </p:nvSpPr>
        <p:spPr>
          <a:xfrm>
            <a:off x="654115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业务面</a:t>
            </a: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-SAAS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</a:rPr>
              <a:t>平台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平台按期望清单，部署租户终端域和租户代理域，供租户以及租户的会员，散客等专业化，傻瓜式使用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CFCB78-7D36-452F-91F9-AF9EF8266F62}"/>
              </a:ext>
            </a:extLst>
          </p:cNvPr>
          <p:cNvSpPr txBox="1"/>
          <p:nvPr/>
        </p:nvSpPr>
        <p:spPr>
          <a:xfrm>
            <a:off x="4094626" y="4795414"/>
            <a:ext cx="2682960" cy="17162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管控面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控制面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运营平台，监管各租户平台，实时统计与打点，以及实时风控，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实时计费，服务关停，服务版本升降级等管控能力。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60977-E4B7-410D-8FE2-34C49019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84" y="1188810"/>
            <a:ext cx="4713358" cy="5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" grpId="0"/>
      <p:bldP spid="62" grpId="0"/>
      <p:bldP spid="63" grpId="0"/>
      <p:bldP spid="29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5" y="0"/>
            <a:ext cx="230275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Framework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180" y="-508919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642531" y="110236"/>
            <a:ext cx="7139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游戏平台产品框架规划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F52FF-6F14-4524-AC1E-1825FBE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" y="920389"/>
            <a:ext cx="11196000" cy="299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14F3E-9791-46EC-8E3E-06FE1C63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185" y="920878"/>
            <a:ext cx="785849" cy="59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41B8-FF11-4E11-B81D-7B9BACAC3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1262017"/>
            <a:ext cx="11196000" cy="1519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6C117-8F6A-47D3-825D-52556CD76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2813961"/>
            <a:ext cx="11196000" cy="323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27E3D-E8AE-4D45-9FB7-5EB4F2B8F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172442"/>
            <a:ext cx="11196000" cy="467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0B6BD5-17BF-44EB-B9DB-11291E9F7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3680544"/>
            <a:ext cx="11196000" cy="17221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ED04C8-20AF-4D47-9008-12610D39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5448145"/>
            <a:ext cx="11196000" cy="5193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9316FC-4528-4005-B349-01580695C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010572"/>
            <a:ext cx="11196000" cy="3776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0540E-3E8B-406A-BDD3-FCDEDE254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" y="6454681"/>
            <a:ext cx="11196000" cy="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9588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Application Market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946636" y="132808"/>
            <a:ext cx="7208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应用市场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5D59261-E702-48F2-A222-5BC97DE6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" y="751152"/>
            <a:ext cx="12026541" cy="60110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C7DC6C-1D55-44C9-8B59-5F31C13FC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8" y="1152159"/>
            <a:ext cx="5482250" cy="4579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F1B9F6-D937-4257-B050-51B443F96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7" y="1257762"/>
            <a:ext cx="5287366" cy="4346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A8A8F5-1960-4B2B-B19A-379566851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88" y="1886413"/>
            <a:ext cx="5614721" cy="4689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41D1F9-9B99-41B9-AF6B-12E837B3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78" y="2030805"/>
            <a:ext cx="5383779" cy="44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89025" y="506835"/>
            <a:ext cx="76139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704784" y="2109522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632668" y="2609577"/>
            <a:ext cx="7027333" cy="11808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industry-leading cloud SAAS platform technology to help business thrive. We use highly reusable cloud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Technology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models and middle-end technology models to flexibly and quickly build a hybrid cloud tenant platform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public and private clouds. We are committed to building real-time data lakes and offline data lakes to meet the needs of high-throughput, low-latency bare metal experience. Through large-scale data storage and precipitation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 provide tenants with high-speed channels and diversified support to ensure that they enjoy a distinguished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noProof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experience. STC Cloud is contributing to the thriving development of  the ecosystem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建筑的摆设布局&#10;&#10;中度可信度描述已自动生成">
            <a:extLst>
              <a:ext uri="{FF2B5EF4-FFF2-40B4-BE49-F238E27FC236}">
                <a16:creationId xmlns:a16="http://schemas.microsoft.com/office/drawing/2014/main" id="{E5D7E905-02A5-4729-B49E-B5F55D372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150" y="1199446"/>
            <a:ext cx="3614326" cy="5555008"/>
          </a:xfrm>
          <a:custGeom>
            <a:avLst/>
            <a:gdLst>
              <a:gd name="connsiteX0" fmla="*/ 0 w 3627657"/>
              <a:gd name="connsiteY0" fmla="*/ 0 h 4704286"/>
              <a:gd name="connsiteX1" fmla="*/ 3627657 w 3627657"/>
              <a:gd name="connsiteY1" fmla="*/ 0 h 4704286"/>
              <a:gd name="connsiteX2" fmla="*/ 3627657 w 3627657"/>
              <a:gd name="connsiteY2" fmla="*/ 4704286 h 4704286"/>
              <a:gd name="connsiteX3" fmla="*/ 0 w 3627657"/>
              <a:gd name="connsiteY3" fmla="*/ 4704286 h 470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7657" h="4704286">
                <a:moveTo>
                  <a:pt x="0" y="0"/>
                </a:moveTo>
                <a:lnTo>
                  <a:pt x="3627657" y="0"/>
                </a:lnTo>
                <a:lnTo>
                  <a:pt x="3627657" y="4704286"/>
                </a:lnTo>
                <a:lnTo>
                  <a:pt x="0" y="4704286"/>
                </a:lnTo>
                <a:close/>
              </a:path>
            </a:pathLst>
          </a:cu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75159074-2250-4CDF-8322-CDF3971EB52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BBF63CB-DB8A-4E4D-9357-9F2D485C493F}"/>
              </a:ext>
            </a:extLst>
          </p:cNvPr>
          <p:cNvSpPr txBox="1"/>
          <p:nvPr/>
        </p:nvSpPr>
        <p:spPr>
          <a:xfrm flipH="1">
            <a:off x="277526" y="0"/>
            <a:ext cx="302773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Background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8C2AF04-0FFA-4B9E-B0CA-D6A4C7A534B5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5877462-0F5C-405B-8E55-1AB0124D5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6F5F2E9-D9B0-4CC4-BB27-389A89F8E736}"/>
              </a:ext>
            </a:extLst>
          </p:cNvPr>
          <p:cNvSpPr txBox="1"/>
          <p:nvPr/>
        </p:nvSpPr>
        <p:spPr>
          <a:xfrm>
            <a:off x="2047883" y="120798"/>
            <a:ext cx="8674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技术需求背景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A31DE7-04C8-47F7-8B73-55291B930282}"/>
              </a:ext>
            </a:extLst>
          </p:cNvPr>
          <p:cNvGrpSpPr/>
          <p:nvPr/>
        </p:nvGrpSpPr>
        <p:grpSpPr>
          <a:xfrm>
            <a:off x="7416092" y="4920709"/>
            <a:ext cx="1770920" cy="1756622"/>
            <a:chOff x="2491512" y="4638511"/>
            <a:chExt cx="2044700" cy="149223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29D623-2FE1-4236-953B-9EC79CE6F2D4}"/>
                </a:ext>
              </a:extLst>
            </p:cNvPr>
            <p:cNvSpPr/>
            <p:nvPr/>
          </p:nvSpPr>
          <p:spPr>
            <a:xfrm>
              <a:off x="267970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8000" tIns="0" rIns="108000" b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54" name="图表 53">
              <a:extLst>
                <a:ext uri="{FF2B5EF4-FFF2-40B4-BE49-F238E27FC236}">
                  <a16:creationId xmlns:a16="http://schemas.microsoft.com/office/drawing/2014/main" id="{3556C87C-4807-4F62-8285-A8FCDEEA7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760261"/>
                </p:ext>
              </p:extLst>
            </p:nvPr>
          </p:nvGraphicFramePr>
          <p:xfrm>
            <a:off x="2491512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AA29F2B-3B20-4EAF-BA63-0D645A49A276}"/>
              </a:ext>
            </a:extLst>
          </p:cNvPr>
          <p:cNvGrpSpPr/>
          <p:nvPr/>
        </p:nvGrpSpPr>
        <p:grpSpPr>
          <a:xfrm>
            <a:off x="5667571" y="4920709"/>
            <a:ext cx="1770920" cy="1756622"/>
            <a:chOff x="742991" y="4638511"/>
            <a:chExt cx="2044700" cy="149223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DE943FB-8258-4A10-9944-063E7F5EB910}"/>
                </a:ext>
              </a:extLst>
            </p:cNvPr>
            <p:cNvSpPr/>
            <p:nvPr/>
          </p:nvSpPr>
          <p:spPr>
            <a:xfrm>
              <a:off x="946150" y="4638511"/>
              <a:ext cx="1587500" cy="1492238"/>
            </a:xfrm>
            <a:prstGeom prst="rect">
              <a:avLst/>
            </a:pr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t" anchorCtr="0"/>
            <a:lstStyle/>
            <a:p>
              <a:pPr algn="ctr">
                <a:lnSpc>
                  <a:spcPct val="150000"/>
                </a:lnSpc>
              </a:pPr>
              <a:endParaRPr lang="zh-CN" altLang="en-US" sz="2000" spc="30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aphicFrame>
          <p:nvGraphicFramePr>
            <p:cNvPr id="60" name="图表 59">
              <a:extLst>
                <a:ext uri="{FF2B5EF4-FFF2-40B4-BE49-F238E27FC236}">
                  <a16:creationId xmlns:a16="http://schemas.microsoft.com/office/drawing/2014/main" id="{CED317CD-3924-49FF-BA07-D9AF86207D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3155404"/>
                </p:ext>
              </p:extLst>
            </p:nvPr>
          </p:nvGraphicFramePr>
          <p:xfrm>
            <a:off x="742991" y="4703063"/>
            <a:ext cx="2044700" cy="1363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F4E5949-0AE7-4948-B4E9-0C31C605BC73}"/>
              </a:ext>
            </a:extLst>
          </p:cNvPr>
          <p:cNvCxnSpPr>
            <a:cxnSpLocks/>
          </p:cNvCxnSpPr>
          <p:nvPr/>
        </p:nvCxnSpPr>
        <p:spPr>
          <a:xfrm>
            <a:off x="5156292" y="1386689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4D7178D2-08A7-47B8-B919-A42C01695E41}"/>
              </a:ext>
            </a:extLst>
          </p:cNvPr>
          <p:cNvSpPr/>
          <p:nvPr/>
        </p:nvSpPr>
        <p:spPr>
          <a:xfrm>
            <a:off x="5017461" y="1386689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546230E-F9D4-4691-AC0A-48D2CD880A4F}"/>
              </a:ext>
            </a:extLst>
          </p:cNvPr>
          <p:cNvSpPr/>
          <p:nvPr/>
        </p:nvSpPr>
        <p:spPr>
          <a:xfrm>
            <a:off x="5017461" y="2900014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5EA49E-FC1C-4854-AD7B-F5740068D973}"/>
              </a:ext>
            </a:extLst>
          </p:cNvPr>
          <p:cNvSpPr txBox="1"/>
          <p:nvPr/>
        </p:nvSpPr>
        <p:spPr>
          <a:xfrm>
            <a:off x="5537054" y="1176924"/>
            <a:ext cx="2622504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多租户架构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支持更具优势的混合性租户模式，云端南北流量和东西流量的数据隔离和性能，及伸缩性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1573F22-66A1-4D58-ABFA-0640B3167652}"/>
              </a:ext>
            </a:extLst>
          </p:cNvPr>
          <p:cNvSpPr txBox="1"/>
          <p:nvPr/>
        </p:nvSpPr>
        <p:spPr>
          <a:xfrm>
            <a:off x="5537054" y="2713359"/>
            <a:ext cx="2622504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TB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级数据规模交互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级数据规模读，写交互。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PB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级海量存储支持，接近金属架构的读写性能，数据管理和备份策略，保证数据完整性，持久性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B6D117B-521E-436F-A01D-4CDFFCC8626F}"/>
              </a:ext>
            </a:extLst>
          </p:cNvPr>
          <p:cNvSpPr txBox="1"/>
          <p:nvPr/>
        </p:nvSpPr>
        <p:spPr>
          <a:xfrm>
            <a:off x="4337874" y="1110615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EFEBB3D-2D9F-47EB-82EC-36D030643FB2}"/>
              </a:ext>
            </a:extLst>
          </p:cNvPr>
          <p:cNvSpPr txBox="1"/>
          <p:nvPr/>
        </p:nvSpPr>
        <p:spPr>
          <a:xfrm>
            <a:off x="4337874" y="2625586"/>
            <a:ext cx="426450" cy="75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6B2D69A-0A9A-48CE-9C44-595E7C20CA92}"/>
              </a:ext>
            </a:extLst>
          </p:cNvPr>
          <p:cNvCxnSpPr>
            <a:cxnSpLocks/>
          </p:cNvCxnSpPr>
          <p:nvPr/>
        </p:nvCxnSpPr>
        <p:spPr>
          <a:xfrm>
            <a:off x="1194017" y="1447310"/>
            <a:ext cx="0" cy="5431537"/>
          </a:xfrm>
          <a:prstGeom prst="line">
            <a:avLst/>
          </a:prstGeom>
          <a:ln>
            <a:solidFill>
              <a:srgbClr val="0348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F135CAA-AECF-4765-865F-A9F35F18758B}"/>
              </a:ext>
            </a:extLst>
          </p:cNvPr>
          <p:cNvSpPr/>
          <p:nvPr/>
        </p:nvSpPr>
        <p:spPr>
          <a:xfrm>
            <a:off x="1055186" y="140921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56895C-3726-49E7-9829-7F9248831522}"/>
              </a:ext>
            </a:extLst>
          </p:cNvPr>
          <p:cNvSpPr txBox="1"/>
          <p:nvPr/>
        </p:nvSpPr>
        <p:spPr>
          <a:xfrm>
            <a:off x="1574779" y="1199446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分权分域管控</a:t>
            </a:r>
            <a:endParaRPr lang="en-US" altLang="zh-CN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满足大型平台的多租户资源管控，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ABAC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模型结合模式，多种认证协议支持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5F7635-9AC9-4F50-BCEF-979317FA3931}"/>
              </a:ext>
            </a:extLst>
          </p:cNvPr>
          <p:cNvSpPr txBox="1"/>
          <p:nvPr/>
        </p:nvSpPr>
        <p:spPr>
          <a:xfrm>
            <a:off x="375599" y="1133137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3E94A7-3212-47C4-8C8C-43C7E4527F81}"/>
              </a:ext>
            </a:extLst>
          </p:cNvPr>
          <p:cNvSpPr/>
          <p:nvPr/>
        </p:nvSpPr>
        <p:spPr>
          <a:xfrm>
            <a:off x="1055186" y="288913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0D09E6-4EF2-4C21-BC9B-4D0F71FE532A}"/>
              </a:ext>
            </a:extLst>
          </p:cNvPr>
          <p:cNvSpPr txBox="1"/>
          <p:nvPr/>
        </p:nvSpPr>
        <p:spPr>
          <a:xfrm>
            <a:off x="1566156" y="2713359"/>
            <a:ext cx="2622505" cy="148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高吞吐，低延迟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支撑每秒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并发，保守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条粘性数据计算，交互量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25W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RTT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基线最高</a:t>
            </a: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200ms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之内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46686F-3642-4FD1-AD46-0E9CB13074BD}"/>
              </a:ext>
            </a:extLst>
          </p:cNvPr>
          <p:cNvSpPr txBox="1"/>
          <p:nvPr/>
        </p:nvSpPr>
        <p:spPr>
          <a:xfrm>
            <a:off x="375599" y="2648108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2FA44CB-5CAA-421C-9F5B-4A0CB5503B68}"/>
              </a:ext>
            </a:extLst>
          </p:cNvPr>
          <p:cNvSpPr/>
          <p:nvPr/>
        </p:nvSpPr>
        <p:spPr>
          <a:xfrm>
            <a:off x="1073173" y="4383105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FD3C9A-2AB4-41E0-92E1-D26D556C434C}"/>
              </a:ext>
            </a:extLst>
          </p:cNvPr>
          <p:cNvSpPr txBox="1"/>
          <p:nvPr/>
        </p:nvSpPr>
        <p:spPr>
          <a:xfrm>
            <a:off x="1580839" y="4227272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服务粒度的伸缩性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水平无缝扩展，及弹性有效工作负荷，使用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CNCF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云技术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083FC4-5FE8-4F27-A2C3-96BE5B07E793}"/>
              </a:ext>
            </a:extLst>
          </p:cNvPr>
          <p:cNvSpPr txBox="1"/>
          <p:nvPr/>
        </p:nvSpPr>
        <p:spPr>
          <a:xfrm>
            <a:off x="375599" y="4163079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BAF77C-B30F-4000-8B61-8EEBDD3EF89E}"/>
              </a:ext>
            </a:extLst>
          </p:cNvPr>
          <p:cNvSpPr/>
          <p:nvPr/>
        </p:nvSpPr>
        <p:spPr>
          <a:xfrm>
            <a:off x="1073173" y="5530321"/>
            <a:ext cx="277662" cy="303933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A47711-5C06-4736-813C-FD741069A80A}"/>
              </a:ext>
            </a:extLst>
          </p:cNvPr>
          <p:cNvSpPr txBox="1"/>
          <p:nvPr/>
        </p:nvSpPr>
        <p:spPr>
          <a:xfrm>
            <a:off x="334685" y="5280890"/>
            <a:ext cx="42645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R" panose="00020600040101010101" pitchFamily="18" charset="-122"/>
                <a:ea typeface="字体圈欣意冠黑体" panose="00000500000000000000" pitchFamily="2" charset="-122"/>
                <a:cs typeface="阿里巴巴普惠体 R" panose="00020600040101010101" pitchFamily="18" charset="-122"/>
              </a:rPr>
              <a:t>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2DAB20-CB97-4FAF-801D-7ADC82336D9F}"/>
              </a:ext>
            </a:extLst>
          </p:cNvPr>
          <p:cNvSpPr txBox="1"/>
          <p:nvPr/>
        </p:nvSpPr>
        <p:spPr>
          <a:xfrm>
            <a:off x="1540670" y="5418019"/>
            <a:ext cx="2622505" cy="11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版本控制和升级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支持软件持续升级和更新，用户使用无感知，版本隔离策略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/>
      <p:bldP spid="65" grpId="0"/>
      <p:bldP spid="66" grpId="0"/>
      <p:bldP spid="67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  <p:bldP spid="78" grpId="0" animBg="1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2538824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Software Technical Specifications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1995287" y="159367"/>
            <a:ext cx="9388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软件工程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&amp; 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技术选型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4CE5FB-7CC6-120C-9A27-B6B2D7F611E2}"/>
              </a:ext>
            </a:extLst>
          </p:cNvPr>
          <p:cNvGrpSpPr/>
          <p:nvPr/>
        </p:nvGrpSpPr>
        <p:grpSpPr>
          <a:xfrm>
            <a:off x="277528" y="1152159"/>
            <a:ext cx="6185022" cy="4918441"/>
            <a:chOff x="569975" y="1904999"/>
            <a:chExt cx="4865625" cy="41656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4DB0F51-A959-6F4F-A499-F037712C866F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软件工程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570F732-2A69-83F2-4832-9A3B5112006B}"/>
                </a:ext>
              </a:extLst>
            </p:cNvPr>
            <p:cNvSpPr/>
            <p:nvPr/>
          </p:nvSpPr>
          <p:spPr>
            <a:xfrm>
              <a:off x="569975" y="1904999"/>
              <a:ext cx="4865625" cy="4165601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tIns="1188000" rIns="1440000" bIns="108000" rtlCol="0" anchor="t" anchorCtr="0"/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工程微服务化</a:t>
              </a:r>
              <a:endPara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基于技术需求背景要求，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游戏平台采用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微服务架构模式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业务域遵循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AKF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工程业务域颗粒度划分遵循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AKF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  <a:endParaRPr lang="en-US" altLang="zh-CN" sz="1400" noProof="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服务级遵循</a:t>
              </a: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SOLID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原则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工程业务域中的服务级划分遵循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SOLID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原则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EC369A-4B38-C746-38C4-70AB53BB36DF}"/>
              </a:ext>
            </a:extLst>
          </p:cNvPr>
          <p:cNvGrpSpPr/>
          <p:nvPr/>
        </p:nvGrpSpPr>
        <p:grpSpPr>
          <a:xfrm flipH="1">
            <a:off x="5727342" y="1152158"/>
            <a:ext cx="6185025" cy="5412543"/>
            <a:chOff x="569975" y="1904998"/>
            <a:chExt cx="4865627" cy="458407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C754D7E-7566-3284-E615-FBA4EF2196AA}"/>
                </a:ext>
              </a:extLst>
            </p:cNvPr>
            <p:cNvSpPr/>
            <p:nvPr/>
          </p:nvSpPr>
          <p:spPr>
            <a:xfrm>
              <a:off x="569975" y="1904999"/>
              <a:ext cx="3204000" cy="612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108000" b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SAAS</a:t>
              </a: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技术选型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B3261B0-ADA0-6735-025F-DF8578959960}"/>
                </a:ext>
              </a:extLst>
            </p:cNvPr>
            <p:cNvSpPr/>
            <p:nvPr/>
          </p:nvSpPr>
          <p:spPr>
            <a:xfrm>
              <a:off x="569977" y="1904998"/>
              <a:ext cx="4865625" cy="4584073"/>
            </a:xfrm>
            <a:custGeom>
              <a:avLst/>
              <a:gdLst>
                <a:gd name="connsiteX0" fmla="*/ 3595630 w 4865625"/>
                <a:gd name="connsiteY0" fmla="*/ 0 h 4165601"/>
                <a:gd name="connsiteX1" fmla="*/ 4611620 w 4865625"/>
                <a:gd name="connsiteY1" fmla="*/ 0 h 4165601"/>
                <a:gd name="connsiteX2" fmla="*/ 4865625 w 4865625"/>
                <a:gd name="connsiteY2" fmla="*/ 254005 h 4165601"/>
                <a:gd name="connsiteX3" fmla="*/ 4865625 w 4865625"/>
                <a:gd name="connsiteY3" fmla="*/ 3911596 h 4165601"/>
                <a:gd name="connsiteX4" fmla="*/ 4611620 w 4865625"/>
                <a:gd name="connsiteY4" fmla="*/ 4165601 h 4165601"/>
                <a:gd name="connsiteX5" fmla="*/ 3796101 w 4865625"/>
                <a:gd name="connsiteY5" fmla="*/ 4165601 h 4165601"/>
                <a:gd name="connsiteX6" fmla="*/ 3595630 w 4865625"/>
                <a:gd name="connsiteY6" fmla="*/ 4165601 h 4165601"/>
                <a:gd name="connsiteX7" fmla="*/ 265740 w 4865625"/>
                <a:gd name="connsiteY7" fmla="*/ 4165601 h 4165601"/>
                <a:gd name="connsiteX8" fmla="*/ 0 w 4865625"/>
                <a:gd name="connsiteY8" fmla="*/ 3899861 h 4165601"/>
                <a:gd name="connsiteX9" fmla="*/ 0 w 4865625"/>
                <a:gd name="connsiteY9" fmla="*/ 1065840 h 4165601"/>
                <a:gd name="connsiteX10" fmla="*/ 265740 w 4865625"/>
                <a:gd name="connsiteY10" fmla="*/ 800100 h 4165601"/>
                <a:gd name="connsiteX11" fmla="*/ 3341625 w 4865625"/>
                <a:gd name="connsiteY11" fmla="*/ 800100 h 4165601"/>
                <a:gd name="connsiteX12" fmla="*/ 3341625 w 4865625"/>
                <a:gd name="connsiteY12" fmla="*/ 254005 h 4165601"/>
                <a:gd name="connsiteX13" fmla="*/ 3595630 w 4865625"/>
                <a:gd name="connsiteY13" fmla="*/ 0 h 41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5625" h="4165601">
                  <a:moveTo>
                    <a:pt x="3595630" y="0"/>
                  </a:moveTo>
                  <a:lnTo>
                    <a:pt x="4611620" y="0"/>
                  </a:lnTo>
                  <a:cubicBezTo>
                    <a:pt x="4751903" y="0"/>
                    <a:pt x="4865625" y="113722"/>
                    <a:pt x="4865625" y="254005"/>
                  </a:cubicBezTo>
                  <a:lnTo>
                    <a:pt x="4865625" y="3911596"/>
                  </a:lnTo>
                  <a:cubicBezTo>
                    <a:pt x="4865625" y="4051879"/>
                    <a:pt x="4751903" y="4165601"/>
                    <a:pt x="4611620" y="4165601"/>
                  </a:cubicBezTo>
                  <a:lnTo>
                    <a:pt x="3796101" y="4165601"/>
                  </a:lnTo>
                  <a:lnTo>
                    <a:pt x="3595630" y="4165601"/>
                  </a:lnTo>
                  <a:lnTo>
                    <a:pt x="265740" y="4165601"/>
                  </a:lnTo>
                  <a:cubicBezTo>
                    <a:pt x="118976" y="4165601"/>
                    <a:pt x="0" y="4046625"/>
                    <a:pt x="0" y="3899861"/>
                  </a:cubicBezTo>
                  <a:lnTo>
                    <a:pt x="0" y="1065840"/>
                  </a:lnTo>
                  <a:cubicBezTo>
                    <a:pt x="0" y="919076"/>
                    <a:pt x="118976" y="800100"/>
                    <a:pt x="265740" y="800100"/>
                  </a:cubicBezTo>
                  <a:lnTo>
                    <a:pt x="3341625" y="800100"/>
                  </a:lnTo>
                  <a:lnTo>
                    <a:pt x="3341625" y="254005"/>
                  </a:lnTo>
                  <a:cubicBezTo>
                    <a:pt x="3341625" y="113722"/>
                    <a:pt x="3455347" y="0"/>
                    <a:pt x="359563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6F1">
                    <a:alpha val="0"/>
                  </a:srgbClr>
                </a:gs>
                <a:gs pos="84000">
                  <a:srgbClr val="0036F1">
                    <a:alpha val="30000"/>
                  </a:srgbClr>
                </a:gs>
              </a:gsLst>
              <a:lin ang="162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0" tIns="1188000" rIns="504000" bIns="108000" rtlCol="0" anchor="t" anchorCtr="0"/>
            <a:lstStyle/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静态强类型并发编译语言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go-1.22.5(Stable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微服务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WEB &amp;RPC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框架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go-zero-1.6.6(Release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对象映射关系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ORM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框架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GORM-v1.25.10(Release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高性能云原生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网关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APISIX-3.9.1(Release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云原生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网关仪表板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APISIX Dashboard-v3.0.1(Release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分布式链路追踪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jaeger-v1.58.0(Release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分布式键值存储库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etcd-v3.5.11(Release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分布式数据库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TIDB-8.1.0(LTS)EXT4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NVME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类型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SSD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endParaRPr lang="en-US" altLang="zh-CN" sz="1000" spc="-1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P2P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库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ScyllaDB-6.0(Release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分布式缓存数据库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Redis-7.2.5(stable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分布式搜索引擎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Elasticsearch-8.14.2(Release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 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分布式图数据库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NebulaGraph-v3.8.0(Release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分布式消息中间件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NATS-v2.10.17(Release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分布式任务调度平台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Asynq-v0.24.1(Release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分布式事务管理器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DTM-v3.8.0(stable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分布式流程编排引擎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Cadence-v3.8.0(stable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服务发现</a:t>
              </a:r>
              <a:r>
                <a:rPr lang="en-US" altLang="zh-CN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&amp;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配置管理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Nacos-2.3.1(Release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访问控制框架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Casbin-v2.97.0(Release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分布式对象存储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 S3/SeaweedFS-3.6.9(Release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数字化实时通信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PAAS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    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Ably-v1.2.18( 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流批一体实时计算框架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 Flink-1.19.1(Stable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流批一体数据湖平台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ApachePaimon-0.8.1(Stable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分布式文件存储系统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HDFS-3.3.6(Release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)-XFS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磁盘</a:t>
              </a:r>
              <a:endParaRPr lang="en-US" altLang="zh-CN" sz="1000" spc="-1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                     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分布式存储系统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Ceph-v19.1.0(Release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可观测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</a:t>
              </a: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阿里巴巴普惠体 R" panose="00020600040101010101" pitchFamily="18" charset="-122"/>
                </a:rPr>
                <a:t>N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ew Relic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行业标准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Container Runtimes  Contained-v1.6.2(Release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版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>
                <a:defRPr/>
              </a:pPr>
              <a:r>
                <a:rPr lang="zh-CN" altLang="en-US" sz="1000" spc="-1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                           容器编排系统                               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Kubernetes-v1.30(End</a:t>
              </a:r>
              <a:r>
                <a:rPr lang="zh-CN" altLang="en-US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  <a:r>
                <a:rPr lang="en-US" altLang="zh-CN" sz="1000" spc="-1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of Life:2025-06-28)</a:t>
              </a: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endParaRPr lang="en-US" altLang="zh-CN" sz="10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sz="105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</a:t>
              </a: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6AC684C-F024-EF02-073B-0C30732B2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43" y="5259575"/>
            <a:ext cx="10315448" cy="243339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12234A-392F-9FF8-7301-82DE3BA6E733}"/>
              </a:ext>
            </a:extLst>
          </p:cNvPr>
          <p:cNvGrpSpPr/>
          <p:nvPr/>
        </p:nvGrpSpPr>
        <p:grpSpPr>
          <a:xfrm>
            <a:off x="4443108" y="1433525"/>
            <a:ext cx="3300413" cy="4555988"/>
            <a:chOff x="4806907" y="2607530"/>
            <a:chExt cx="2552597" cy="3271755"/>
          </a:xfrm>
        </p:grpSpPr>
        <p:pic>
          <p:nvPicPr>
            <p:cNvPr id="14" name="图片 13" descr="电脑的屏幕&#10;&#10;描述已自动生成">
              <a:extLst>
                <a:ext uri="{FF2B5EF4-FFF2-40B4-BE49-F238E27FC236}">
                  <a16:creationId xmlns:a16="http://schemas.microsoft.com/office/drawing/2014/main" id="{AC1735AB-2F30-EC0D-D538-A2F64EBA2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907" y="2607530"/>
              <a:ext cx="2552597" cy="3271755"/>
            </a:xfrm>
            <a:prstGeom prst="rect">
              <a:avLst/>
            </a:prstGeom>
          </p:spPr>
        </p:pic>
        <p:pic>
          <p:nvPicPr>
            <p:cNvPr id="19" name="图片 18" descr="图片包含 背景图案&#10;&#10;描述已自动生成">
              <a:extLst>
                <a:ext uri="{FF2B5EF4-FFF2-40B4-BE49-F238E27FC236}">
                  <a16:creationId xmlns:a16="http://schemas.microsoft.com/office/drawing/2014/main" id="{8EF9048D-C967-7EF4-E70A-23117B4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3208" y="2833732"/>
              <a:ext cx="2160000" cy="2880000"/>
            </a:xfrm>
            <a:custGeom>
              <a:avLst/>
              <a:gdLst>
                <a:gd name="connsiteX0" fmla="*/ 0 w 2160000"/>
                <a:gd name="connsiteY0" fmla="*/ 0 h 2880000"/>
                <a:gd name="connsiteX1" fmla="*/ 2160000 w 2160000"/>
                <a:gd name="connsiteY1" fmla="*/ 0 h 2880000"/>
                <a:gd name="connsiteX2" fmla="*/ 2160000 w 2160000"/>
                <a:gd name="connsiteY2" fmla="*/ 2880000 h 2880000"/>
                <a:gd name="connsiteX3" fmla="*/ 0 w 216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00" h="2880000">
                  <a:moveTo>
                    <a:pt x="0" y="0"/>
                  </a:moveTo>
                  <a:lnTo>
                    <a:pt x="2160000" y="0"/>
                  </a:lnTo>
                  <a:lnTo>
                    <a:pt x="216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69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356616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Technical Architecture Planning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152177" y="135403"/>
            <a:ext cx="8019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技术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框架规划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E545C-EC9A-46FE-AADD-E0375721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13012"/>
            <a:ext cx="11972924" cy="5870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FEC952-B84B-438A-B34B-5C80540D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6" y="1016445"/>
            <a:ext cx="11752548" cy="56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6" y="0"/>
            <a:ext cx="228242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K8s Cloud Physical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59950" y="157975"/>
            <a:ext cx="770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STC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云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SAAS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游戏平台</a:t>
            </a: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-K8S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物理拓扑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C8873-ABE2-4509-9A0F-DA7149B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82"/>
            <a:ext cx="12192000" cy="548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02FB1-F757-40E5-80C2-ECA15ECE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48" y="1438149"/>
            <a:ext cx="5279195" cy="34814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C0C12E-D3B5-4058-BC62-40358C925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6" y="5267237"/>
            <a:ext cx="7571769" cy="748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880E0F-9B1E-4F2A-A775-CAF43565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" y="1531345"/>
            <a:ext cx="8060235" cy="17525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DD8F73-1AAB-4CEF-972D-7F64A5E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98" y="2679371"/>
            <a:ext cx="7951584" cy="17530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F891F0-896E-4170-A606-DCB69B732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10" y="3824221"/>
            <a:ext cx="7951584" cy="17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213983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Continuous Delivery Topology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92198" y="118625"/>
            <a:ext cx="7331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持续交付拓扑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72B22-3CB6-4EE2-B4B8-513A10FD0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" y="751152"/>
            <a:ext cx="12026541" cy="60110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A10A31-ECBA-4F8A-9C9F-AF22C49CD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7" y="866931"/>
            <a:ext cx="11800428" cy="5779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1989BA-8939-414C-BAC9-96FC34367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7" y="981630"/>
            <a:ext cx="11249319" cy="55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3098791" y="389190"/>
            <a:ext cx="59944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3806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Deming Circle as quality management,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SMART principle as goal management, establish human resource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ool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time management axis, create a competitive ecosystem with high efficiency and high quality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31EBB13A-A8C3-4DA1-8AA1-DD279ACE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13" y="-3105"/>
            <a:ext cx="12206026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50AFAB8-5452-49B2-8483-2C363C5DF2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3" y="3846586"/>
            <a:ext cx="2286676" cy="200077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9F6AA77-2B6A-4EE6-865B-5D082612F1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85" y="3846586"/>
            <a:ext cx="2286676" cy="200077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2132F8-8136-4F06-B7E3-554217238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97" y="3846586"/>
            <a:ext cx="2286676" cy="200077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4D83225-64FC-4E71-8C7D-A2F491F39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909" y="3846586"/>
            <a:ext cx="2286676" cy="20007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BCE6F73-FF71-4A53-AE88-0BE48063A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58" y="3846586"/>
            <a:ext cx="2286676" cy="200077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6B25B55-424C-4A61-A700-DFC114F3E49E}"/>
              </a:ext>
            </a:extLst>
          </p:cNvPr>
          <p:cNvGrpSpPr/>
          <p:nvPr/>
        </p:nvGrpSpPr>
        <p:grpSpPr>
          <a:xfrm>
            <a:off x="306942" y="4745410"/>
            <a:ext cx="11371664" cy="141793"/>
            <a:chOff x="462210" y="3982453"/>
            <a:chExt cx="11371664" cy="141793"/>
          </a:xfrm>
        </p:grpSpPr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53BC8F1-C42A-4EE4-914B-5176D9A43C98}"/>
                </a:ext>
              </a:extLst>
            </p:cNvPr>
            <p:cNvSpPr/>
            <p:nvPr/>
          </p:nvSpPr>
          <p:spPr>
            <a:xfrm>
              <a:off x="462210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7E79FB9-6BE5-48F2-AC74-9A98DF07B0BE}"/>
                </a:ext>
              </a:extLst>
            </p:cNvPr>
            <p:cNvSpPr/>
            <p:nvPr/>
          </p:nvSpPr>
          <p:spPr>
            <a:xfrm>
              <a:off x="280843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B1113402-F05A-4C41-8E41-DCCD3B1393FB}"/>
                </a:ext>
              </a:extLst>
            </p:cNvPr>
            <p:cNvSpPr/>
            <p:nvPr/>
          </p:nvSpPr>
          <p:spPr>
            <a:xfrm>
              <a:off x="515465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C232E20D-FB2A-4168-B4A5-6BE7F418F0D7}"/>
                </a:ext>
              </a:extLst>
            </p:cNvPr>
            <p:cNvSpPr/>
            <p:nvPr/>
          </p:nvSpPr>
          <p:spPr>
            <a:xfrm>
              <a:off x="7500883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807E9B6F-BEA3-488B-B584-D9725BC45C90}"/>
                </a:ext>
              </a:extLst>
            </p:cNvPr>
            <p:cNvSpPr/>
            <p:nvPr/>
          </p:nvSpPr>
          <p:spPr>
            <a:xfrm>
              <a:off x="9950618" y="3982453"/>
              <a:ext cx="1883256" cy="141793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400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3BBF87-7618-489D-9D51-0019AF62604B}"/>
              </a:ext>
            </a:extLst>
          </p:cNvPr>
          <p:cNvGrpSpPr/>
          <p:nvPr/>
        </p:nvGrpSpPr>
        <p:grpSpPr>
          <a:xfrm>
            <a:off x="306656" y="4003284"/>
            <a:ext cx="11661375" cy="501907"/>
            <a:chOff x="461924" y="3240327"/>
            <a:chExt cx="11661375" cy="5019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C5BC1DF-C0BB-4CD0-B3DE-56FD0B157C41}"/>
                </a:ext>
              </a:extLst>
            </p:cNvPr>
            <p:cNvSpPr txBox="1"/>
            <p:nvPr/>
          </p:nvSpPr>
          <p:spPr>
            <a:xfrm>
              <a:off x="461924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运营模式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6D5CF62-A1F0-4113-A039-1A567DBD9572}"/>
                </a:ext>
              </a:extLst>
            </p:cNvPr>
            <p:cNvSpPr txBox="1"/>
            <p:nvPr/>
          </p:nvSpPr>
          <p:spPr>
            <a:xfrm>
              <a:off x="280814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产品蓝图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2D4636F-9045-4BD4-91A1-A61C1051ABC6}"/>
                </a:ext>
              </a:extLst>
            </p:cNvPr>
            <p:cNvSpPr txBox="1"/>
            <p:nvPr/>
          </p:nvSpPr>
          <p:spPr>
            <a:xfrm>
              <a:off x="5154372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技术蓝图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06F4E12-D1A6-4176-9299-5FE36548D1E1}"/>
                </a:ext>
              </a:extLst>
            </p:cNvPr>
            <p:cNvSpPr txBox="1"/>
            <p:nvPr/>
          </p:nvSpPr>
          <p:spPr>
            <a:xfrm>
              <a:off x="7500597" y="3249791"/>
              <a:ext cx="188325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项目计划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23090EF-7E80-42C4-A1E0-2CAD3E3B0264}"/>
                </a:ext>
              </a:extLst>
            </p:cNvPr>
            <p:cNvSpPr txBox="1"/>
            <p:nvPr/>
          </p:nvSpPr>
          <p:spPr>
            <a:xfrm>
              <a:off x="9798637" y="3240327"/>
              <a:ext cx="23246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spc="2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可持续发展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D530762-7114-4E76-B069-99B67C3972F9}"/>
              </a:ext>
            </a:extLst>
          </p:cNvPr>
          <p:cNvGrpSpPr/>
          <p:nvPr/>
        </p:nvGrpSpPr>
        <p:grpSpPr>
          <a:xfrm>
            <a:off x="296019" y="4564536"/>
            <a:ext cx="11392939" cy="215444"/>
            <a:chOff x="451287" y="3874731"/>
            <a:chExt cx="11392939" cy="21544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B6D07E-7F69-4089-A1E9-7621C6CA20D6}"/>
                </a:ext>
              </a:extLst>
            </p:cNvPr>
            <p:cNvSpPr txBox="1"/>
            <p:nvPr/>
          </p:nvSpPr>
          <p:spPr>
            <a:xfrm flipH="1">
              <a:off x="451287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Operating Model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8A4F78A-2CA2-47B4-8732-EE1A20909867}"/>
                </a:ext>
              </a:extLst>
            </p:cNvPr>
            <p:cNvSpPr txBox="1"/>
            <p:nvPr/>
          </p:nvSpPr>
          <p:spPr>
            <a:xfrm flipH="1">
              <a:off x="279751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Product Blueprint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1B8C234-462F-4AEA-99A8-3A0EE3E601DB}"/>
                </a:ext>
              </a:extLst>
            </p:cNvPr>
            <p:cNvSpPr txBox="1"/>
            <p:nvPr/>
          </p:nvSpPr>
          <p:spPr>
            <a:xfrm flipH="1">
              <a:off x="514373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Technology Blueprint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0F3E492-F8CA-44A5-AF47-2EFB8CDD2B09}"/>
                </a:ext>
              </a:extLst>
            </p:cNvPr>
            <p:cNvSpPr txBox="1"/>
            <p:nvPr/>
          </p:nvSpPr>
          <p:spPr>
            <a:xfrm flipH="1">
              <a:off x="7489960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Project Plan 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7B63D9-6106-452E-9EFD-B8393A00FA94}"/>
                </a:ext>
              </a:extLst>
            </p:cNvPr>
            <p:cNvSpPr txBox="1"/>
            <p:nvPr/>
          </p:nvSpPr>
          <p:spPr>
            <a:xfrm flipH="1">
              <a:off x="9939695" y="3874731"/>
              <a:ext cx="190453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900" dirty="0">
                  <a:solidFill>
                    <a:srgbClr val="ADBCE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Sustainable Development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B15FD6E-572B-4AE4-9DCE-44D030EE5D32}"/>
              </a:ext>
            </a:extLst>
          </p:cNvPr>
          <p:cNvGrpSpPr/>
          <p:nvPr/>
        </p:nvGrpSpPr>
        <p:grpSpPr>
          <a:xfrm>
            <a:off x="1003282" y="3254193"/>
            <a:ext cx="10030169" cy="489994"/>
            <a:chOff x="1158550" y="2491236"/>
            <a:chExt cx="10030169" cy="489994"/>
          </a:xfrm>
        </p:grpSpPr>
        <p:sp>
          <p:nvSpPr>
            <p:cNvPr id="73" name="图形 172">
              <a:extLst>
                <a:ext uri="{FF2B5EF4-FFF2-40B4-BE49-F238E27FC236}">
                  <a16:creationId xmlns:a16="http://schemas.microsoft.com/office/drawing/2014/main" id="{90E05DFF-BCED-4485-AAF9-2374FE3214C7}"/>
                </a:ext>
              </a:extLst>
            </p:cNvPr>
            <p:cNvSpPr/>
            <p:nvPr/>
          </p:nvSpPr>
          <p:spPr>
            <a:xfrm>
              <a:off x="1158550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图形 172">
              <a:extLst>
                <a:ext uri="{FF2B5EF4-FFF2-40B4-BE49-F238E27FC236}">
                  <a16:creationId xmlns:a16="http://schemas.microsoft.com/office/drawing/2014/main" id="{B7CE421D-096F-4F63-A7D6-5404C88C1702}"/>
                </a:ext>
              </a:extLst>
            </p:cNvPr>
            <p:cNvSpPr/>
            <p:nvPr/>
          </p:nvSpPr>
          <p:spPr>
            <a:xfrm>
              <a:off x="350477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图形 172">
              <a:extLst>
                <a:ext uri="{FF2B5EF4-FFF2-40B4-BE49-F238E27FC236}">
                  <a16:creationId xmlns:a16="http://schemas.microsoft.com/office/drawing/2014/main" id="{3649AED8-26D8-4006-B8AD-EF0443C9459E}"/>
                </a:ext>
              </a:extLst>
            </p:cNvPr>
            <p:cNvSpPr/>
            <p:nvPr/>
          </p:nvSpPr>
          <p:spPr>
            <a:xfrm>
              <a:off x="5850998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图形 172">
              <a:extLst>
                <a:ext uri="{FF2B5EF4-FFF2-40B4-BE49-F238E27FC236}">
                  <a16:creationId xmlns:a16="http://schemas.microsoft.com/office/drawing/2014/main" id="{B3C773A5-0FE6-4312-9824-C64A2439949B}"/>
                </a:ext>
              </a:extLst>
            </p:cNvPr>
            <p:cNvSpPr/>
            <p:nvPr/>
          </p:nvSpPr>
          <p:spPr>
            <a:xfrm>
              <a:off x="8197223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172">
              <a:extLst>
                <a:ext uri="{FF2B5EF4-FFF2-40B4-BE49-F238E27FC236}">
                  <a16:creationId xmlns:a16="http://schemas.microsoft.com/office/drawing/2014/main" id="{BCD772DA-4489-4902-BBBA-FCC8A7364816}"/>
                </a:ext>
              </a:extLst>
            </p:cNvPr>
            <p:cNvSpPr/>
            <p:nvPr/>
          </p:nvSpPr>
          <p:spPr>
            <a:xfrm>
              <a:off x="10698714" y="2491236"/>
              <a:ext cx="490005" cy="489994"/>
            </a:xfrm>
            <a:custGeom>
              <a:avLst/>
              <a:gdLst>
                <a:gd name="connsiteX0" fmla="*/ 34838 w 258789"/>
                <a:gd name="connsiteY0" fmla="*/ 740 h 258783"/>
                <a:gd name="connsiteX1" fmla="*/ 62021 w 258789"/>
                <a:gd name="connsiteY1" fmla="*/ 1852 h 258783"/>
                <a:gd name="connsiteX2" fmla="*/ 96661 w 258789"/>
                <a:gd name="connsiteY2" fmla="*/ 13842 h 258783"/>
                <a:gd name="connsiteX3" fmla="*/ 129388 w 258789"/>
                <a:gd name="connsiteY3" fmla="*/ 32560 h 258783"/>
                <a:gd name="connsiteX4" fmla="*/ 164012 w 258789"/>
                <a:gd name="connsiteY4" fmla="*/ 12966 h 258783"/>
                <a:gd name="connsiteX5" fmla="*/ 195209 w 258789"/>
                <a:gd name="connsiteY5" fmla="*/ 2179 h 258783"/>
                <a:gd name="connsiteX6" fmla="*/ 218973 w 258789"/>
                <a:gd name="connsiteY6" fmla="*/ 162 h 258783"/>
                <a:gd name="connsiteX7" fmla="*/ 236981 w 258789"/>
                <a:gd name="connsiteY7" fmla="*/ 4812 h 258783"/>
                <a:gd name="connsiteX8" fmla="*/ 255313 w 258789"/>
                <a:gd name="connsiteY8" fmla="*/ 24806 h 258783"/>
                <a:gd name="connsiteX9" fmla="*/ 257662 w 258789"/>
                <a:gd name="connsiteY9" fmla="*/ 57982 h 258783"/>
                <a:gd name="connsiteX10" fmla="*/ 247167 w 258789"/>
                <a:gd name="connsiteY10" fmla="*/ 91775 h 258783"/>
                <a:gd name="connsiteX11" fmla="*/ 226222 w 258789"/>
                <a:gd name="connsiteY11" fmla="*/ 129392 h 258783"/>
                <a:gd name="connsiteX12" fmla="*/ 250428 w 258789"/>
                <a:gd name="connsiteY12" fmla="*/ 174917 h 258783"/>
                <a:gd name="connsiteX13" fmla="*/ 258764 w 258789"/>
                <a:gd name="connsiteY13" fmla="*/ 215899 h 258783"/>
                <a:gd name="connsiteX14" fmla="*/ 249371 w 258789"/>
                <a:gd name="connsiteY14" fmla="*/ 244159 h 258783"/>
                <a:gd name="connsiteX15" fmla="*/ 237392 w 258789"/>
                <a:gd name="connsiteY15" fmla="*/ 253772 h 258783"/>
                <a:gd name="connsiteX16" fmla="*/ 218654 w 258789"/>
                <a:gd name="connsiteY16" fmla="*/ 258647 h 258783"/>
                <a:gd name="connsiteX17" fmla="*/ 178984 w 258789"/>
                <a:gd name="connsiteY17" fmla="*/ 251935 h 258783"/>
                <a:gd name="connsiteX18" fmla="*/ 129393 w 258789"/>
                <a:gd name="connsiteY18" fmla="*/ 226222 h 258783"/>
                <a:gd name="connsiteX19" fmla="*/ 78995 w 258789"/>
                <a:gd name="connsiteY19" fmla="*/ 252216 h 258783"/>
                <a:gd name="connsiteX20" fmla="*/ 41309 w 258789"/>
                <a:gd name="connsiteY20" fmla="*/ 258716 h 258783"/>
                <a:gd name="connsiteX21" fmla="*/ 24358 w 258789"/>
                <a:gd name="connsiteY21" fmla="*/ 255133 h 258783"/>
                <a:gd name="connsiteX22" fmla="*/ 10835 w 258789"/>
                <a:gd name="connsiteY22" fmla="*/ 245806 h 258783"/>
                <a:gd name="connsiteX23" fmla="*/ 163 w 258789"/>
                <a:gd name="connsiteY23" fmla="*/ 218945 h 258783"/>
                <a:gd name="connsiteX24" fmla="*/ 7007 w 258789"/>
                <a:gd name="connsiteY24" fmla="*/ 178543 h 258783"/>
                <a:gd name="connsiteX25" fmla="*/ 32537 w 258789"/>
                <a:gd name="connsiteY25" fmla="*/ 129392 h 258783"/>
                <a:gd name="connsiteX26" fmla="*/ 10511 w 258789"/>
                <a:gd name="connsiteY26" fmla="*/ 89208 h 258783"/>
                <a:gd name="connsiteX27" fmla="*/ 482 w 258789"/>
                <a:gd name="connsiteY27" fmla="*/ 53324 h 258783"/>
                <a:gd name="connsiteX28" fmla="*/ 492 w 258789"/>
                <a:gd name="connsiteY28" fmla="*/ 36540 h 258783"/>
                <a:gd name="connsiteX29" fmla="*/ 11752 w 258789"/>
                <a:gd name="connsiteY29" fmla="*/ 12043 h 258783"/>
                <a:gd name="connsiteX30" fmla="*/ 34838 w 258789"/>
                <a:gd name="connsiteY30" fmla="*/ 740 h 258783"/>
                <a:gd name="connsiteX31" fmla="*/ 32702 w 258789"/>
                <a:gd name="connsiteY31" fmla="*/ 15943 h 258783"/>
                <a:gd name="connsiteX32" fmla="*/ 19663 w 258789"/>
                <a:gd name="connsiteY32" fmla="*/ 24910 h 258783"/>
                <a:gd name="connsiteX33" fmla="*/ 14393 w 258789"/>
                <a:gd name="connsiteY33" fmla="*/ 42882 h 258783"/>
                <a:gd name="connsiteX34" fmla="*/ 19823 w 258789"/>
                <a:gd name="connsiteY34" fmla="*/ 73283 h 258783"/>
                <a:gd name="connsiteX35" fmla="*/ 41487 w 258789"/>
                <a:gd name="connsiteY35" fmla="*/ 116736 h 258783"/>
                <a:gd name="connsiteX36" fmla="*/ 61707 w 258789"/>
                <a:gd name="connsiteY36" fmla="*/ 91975 h 258783"/>
                <a:gd name="connsiteX37" fmla="*/ 116741 w 258789"/>
                <a:gd name="connsiteY37" fmla="*/ 41481 h 258783"/>
                <a:gd name="connsiteX38" fmla="*/ 87514 w 258789"/>
                <a:gd name="connsiteY38" fmla="*/ 25462 h 258783"/>
                <a:gd name="connsiteX39" fmla="*/ 53824 w 258789"/>
                <a:gd name="connsiteY39" fmla="*/ 15018 h 258783"/>
                <a:gd name="connsiteX40" fmla="*/ 32702 w 258789"/>
                <a:gd name="connsiteY40" fmla="*/ 15943 h 258783"/>
                <a:gd name="connsiteX41" fmla="*/ 206086 w 258789"/>
                <a:gd name="connsiteY41" fmla="*/ 14874 h 258783"/>
                <a:gd name="connsiteX42" fmla="*/ 174469 w 258789"/>
                <a:gd name="connsiteY42" fmla="*/ 24061 h 258783"/>
                <a:gd name="connsiteX43" fmla="*/ 142034 w 258789"/>
                <a:gd name="connsiteY43" fmla="*/ 41471 h 258783"/>
                <a:gd name="connsiteX44" fmla="*/ 172488 w 258789"/>
                <a:gd name="connsiteY44" fmla="*/ 66888 h 258783"/>
                <a:gd name="connsiteX45" fmla="*/ 217316 w 258789"/>
                <a:gd name="connsiteY45" fmla="*/ 116741 h 258783"/>
                <a:gd name="connsiteX46" fmla="*/ 238372 w 258789"/>
                <a:gd name="connsiteY46" fmla="*/ 74966 h 258783"/>
                <a:gd name="connsiteX47" fmla="*/ 244375 w 258789"/>
                <a:gd name="connsiteY47" fmla="*/ 42274 h 258783"/>
                <a:gd name="connsiteX48" fmla="*/ 238572 w 258789"/>
                <a:gd name="connsiteY48" fmla="*/ 24185 h 258783"/>
                <a:gd name="connsiteX49" fmla="*/ 225604 w 258789"/>
                <a:gd name="connsiteY49" fmla="*/ 15804 h 258783"/>
                <a:gd name="connsiteX50" fmla="*/ 206086 w 258789"/>
                <a:gd name="connsiteY50" fmla="*/ 14874 h 258783"/>
                <a:gd name="connsiteX51" fmla="*/ 98771 w 258789"/>
                <a:gd name="connsiteY51" fmla="*/ 74966 h 258783"/>
                <a:gd name="connsiteX52" fmla="*/ 50061 w 258789"/>
                <a:gd name="connsiteY52" fmla="*/ 129395 h 258783"/>
                <a:gd name="connsiteX53" fmla="*/ 75268 w 258789"/>
                <a:gd name="connsiteY53" fmla="*/ 160348 h 258783"/>
                <a:gd name="connsiteX54" fmla="*/ 129393 w 258789"/>
                <a:gd name="connsiteY54" fmla="*/ 208726 h 258783"/>
                <a:gd name="connsiteX55" fmla="*/ 160001 w 258789"/>
                <a:gd name="connsiteY55" fmla="*/ 183829 h 258783"/>
                <a:gd name="connsiteX56" fmla="*/ 208724 w 258789"/>
                <a:gd name="connsiteY56" fmla="*/ 129395 h 258783"/>
                <a:gd name="connsiteX57" fmla="*/ 183811 w 258789"/>
                <a:gd name="connsiteY57" fmla="*/ 98766 h 258783"/>
                <a:gd name="connsiteX58" fmla="*/ 129393 w 258789"/>
                <a:gd name="connsiteY58" fmla="*/ 50061 h 258783"/>
                <a:gd name="connsiteX59" fmla="*/ 98771 w 258789"/>
                <a:gd name="connsiteY59" fmla="*/ 74966 h 258783"/>
                <a:gd name="connsiteX60" fmla="*/ 41461 w 258789"/>
                <a:gd name="connsiteY60" fmla="*/ 142051 h 258783"/>
                <a:gd name="connsiteX61" fmla="*/ 19362 w 258789"/>
                <a:gd name="connsiteY61" fmla="*/ 186882 h 258783"/>
                <a:gd name="connsiteX62" fmla="*/ 14484 w 258789"/>
                <a:gd name="connsiteY62" fmla="*/ 217769 h 258783"/>
                <a:gd name="connsiteX63" fmla="*/ 20312 w 258789"/>
                <a:gd name="connsiteY63" fmla="*/ 234741 h 258783"/>
                <a:gd name="connsiteX64" fmla="*/ 32958 w 258789"/>
                <a:gd name="connsiteY64" fmla="*/ 242917 h 258783"/>
                <a:gd name="connsiteX65" fmla="*/ 53431 w 258789"/>
                <a:gd name="connsiteY65" fmla="*/ 243819 h 258783"/>
                <a:gd name="connsiteX66" fmla="*/ 82474 w 258789"/>
                <a:gd name="connsiteY66" fmla="*/ 235493 h 258783"/>
                <a:gd name="connsiteX67" fmla="*/ 116739 w 258789"/>
                <a:gd name="connsiteY67" fmla="*/ 217305 h 258783"/>
                <a:gd name="connsiteX68" fmla="*/ 87101 w 258789"/>
                <a:gd name="connsiteY68" fmla="*/ 192646 h 258783"/>
                <a:gd name="connsiteX69" fmla="*/ 41461 w 258789"/>
                <a:gd name="connsiteY69" fmla="*/ 142051 h 258783"/>
                <a:gd name="connsiteX70" fmla="*/ 217308 w 258789"/>
                <a:gd name="connsiteY70" fmla="*/ 142046 h 258783"/>
                <a:gd name="connsiteX71" fmla="*/ 180816 w 258789"/>
                <a:gd name="connsiteY71" fmla="*/ 183895 h 258783"/>
                <a:gd name="connsiteX72" fmla="*/ 142041 w 258789"/>
                <a:gd name="connsiteY72" fmla="*/ 217308 h 258783"/>
                <a:gd name="connsiteX73" fmla="*/ 184754 w 258789"/>
                <a:gd name="connsiteY73" fmla="*/ 238706 h 258783"/>
                <a:gd name="connsiteX74" fmla="*/ 208455 w 258789"/>
                <a:gd name="connsiteY74" fmla="*/ 244169 h 258783"/>
                <a:gd name="connsiteX75" fmla="*/ 229724 w 258789"/>
                <a:gd name="connsiteY75" fmla="*/ 241491 h 258783"/>
                <a:gd name="connsiteX76" fmla="*/ 240891 w 258789"/>
                <a:gd name="connsiteY76" fmla="*/ 230955 h 258783"/>
                <a:gd name="connsiteX77" fmla="*/ 244352 w 258789"/>
                <a:gd name="connsiteY77" fmla="*/ 210956 h 258783"/>
                <a:gd name="connsiteX78" fmla="*/ 239269 w 258789"/>
                <a:gd name="connsiteY78" fmla="*/ 186403 h 258783"/>
                <a:gd name="connsiteX79" fmla="*/ 217308 w 258789"/>
                <a:gd name="connsiteY79" fmla="*/ 142046 h 258783"/>
                <a:gd name="connsiteX80" fmla="*/ 124320 w 258789"/>
                <a:gd name="connsiteY80" fmla="*/ 93797 h 258783"/>
                <a:gd name="connsiteX81" fmla="*/ 142267 w 258789"/>
                <a:gd name="connsiteY81" fmla="*/ 95811 h 258783"/>
                <a:gd name="connsiteX82" fmla="*/ 163039 w 258789"/>
                <a:gd name="connsiteY82" fmla="*/ 116698 h 258783"/>
                <a:gd name="connsiteX83" fmla="*/ 158777 w 258789"/>
                <a:gd name="connsiteY83" fmla="*/ 150119 h 258783"/>
                <a:gd name="connsiteX84" fmla="*/ 129395 w 258789"/>
                <a:gd name="connsiteY84" fmla="*/ 165312 h 258783"/>
                <a:gd name="connsiteX85" fmla="*/ 101343 w 258789"/>
                <a:gd name="connsiteY85" fmla="*/ 151890 h 258783"/>
                <a:gd name="connsiteX86" fmla="*/ 94317 w 258789"/>
                <a:gd name="connsiteY86" fmla="*/ 121469 h 258783"/>
                <a:gd name="connsiteX87" fmla="*/ 111876 w 258789"/>
                <a:gd name="connsiteY87" fmla="*/ 97975 h 258783"/>
                <a:gd name="connsiteX88" fmla="*/ 124320 w 258789"/>
                <a:gd name="connsiteY88" fmla="*/ 93797 h 258783"/>
                <a:gd name="connsiteX89" fmla="*/ 127910 w 258789"/>
                <a:gd name="connsiteY89" fmla="*/ 107867 h 258783"/>
                <a:gd name="connsiteX90" fmla="*/ 114461 w 258789"/>
                <a:gd name="connsiteY90" fmla="*/ 113855 h 258783"/>
                <a:gd name="connsiteX91" fmla="*/ 108035 w 258789"/>
                <a:gd name="connsiteY91" fmla="*/ 126326 h 258783"/>
                <a:gd name="connsiteX92" fmla="*/ 111243 w 258789"/>
                <a:gd name="connsiteY92" fmla="*/ 141022 h 258783"/>
                <a:gd name="connsiteX93" fmla="*/ 122518 w 258789"/>
                <a:gd name="connsiteY93" fmla="*/ 149827 h 258783"/>
                <a:gd name="connsiteX94" fmla="*/ 136766 w 258789"/>
                <a:gd name="connsiteY94" fmla="*/ 149655 h 258783"/>
                <a:gd name="connsiteX95" fmla="*/ 148655 w 258789"/>
                <a:gd name="connsiteY95" fmla="*/ 139074 h 258783"/>
                <a:gd name="connsiteX96" fmla="*/ 150048 w 258789"/>
                <a:gd name="connsiteY96" fmla="*/ 123212 h 258783"/>
                <a:gd name="connsiteX97" fmla="*/ 142133 w 258789"/>
                <a:gd name="connsiteY97" fmla="*/ 112013 h 258783"/>
                <a:gd name="connsiteX98" fmla="*/ 127910 w 258789"/>
                <a:gd name="connsiteY98" fmla="*/ 107867 h 2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58789" h="258783">
                  <a:moveTo>
                    <a:pt x="34838" y="740"/>
                  </a:moveTo>
                  <a:cubicBezTo>
                    <a:pt x="43866" y="-674"/>
                    <a:pt x="53099" y="71"/>
                    <a:pt x="62021" y="1852"/>
                  </a:cubicBezTo>
                  <a:cubicBezTo>
                    <a:pt x="74034" y="4303"/>
                    <a:pt x="85585" y="8635"/>
                    <a:pt x="96661" y="13842"/>
                  </a:cubicBezTo>
                  <a:cubicBezTo>
                    <a:pt x="108040" y="19217"/>
                    <a:pt x="118936" y="25566"/>
                    <a:pt x="129388" y="32560"/>
                  </a:cubicBezTo>
                  <a:cubicBezTo>
                    <a:pt x="140422" y="25181"/>
                    <a:pt x="151949" y="18512"/>
                    <a:pt x="164012" y="12966"/>
                  </a:cubicBezTo>
                  <a:cubicBezTo>
                    <a:pt x="174023" y="8367"/>
                    <a:pt x="184430" y="4536"/>
                    <a:pt x="195209" y="2179"/>
                  </a:cubicBezTo>
                  <a:cubicBezTo>
                    <a:pt x="202997" y="487"/>
                    <a:pt x="211004" y="-375"/>
                    <a:pt x="218973" y="162"/>
                  </a:cubicBezTo>
                  <a:cubicBezTo>
                    <a:pt x="225181" y="616"/>
                    <a:pt x="231386" y="2027"/>
                    <a:pt x="236981" y="4812"/>
                  </a:cubicBezTo>
                  <a:cubicBezTo>
                    <a:pt x="245333" y="8853"/>
                    <a:pt x="251961" y="16168"/>
                    <a:pt x="255313" y="24806"/>
                  </a:cubicBezTo>
                  <a:cubicBezTo>
                    <a:pt x="259479" y="35309"/>
                    <a:pt x="259408" y="46972"/>
                    <a:pt x="257662" y="57982"/>
                  </a:cubicBezTo>
                  <a:cubicBezTo>
                    <a:pt x="255767" y="69670"/>
                    <a:pt x="251908" y="80958"/>
                    <a:pt x="247167" y="91775"/>
                  </a:cubicBezTo>
                  <a:cubicBezTo>
                    <a:pt x="241375" y="104928"/>
                    <a:pt x="234209" y="117450"/>
                    <a:pt x="226222" y="129392"/>
                  </a:cubicBezTo>
                  <a:cubicBezTo>
                    <a:pt x="235785" y="143701"/>
                    <a:pt x="244207" y="158845"/>
                    <a:pt x="250428" y="174917"/>
                  </a:cubicBezTo>
                  <a:cubicBezTo>
                    <a:pt x="255410" y="187979"/>
                    <a:pt x="259051" y="201824"/>
                    <a:pt x="258764" y="215899"/>
                  </a:cubicBezTo>
                  <a:cubicBezTo>
                    <a:pt x="258572" y="225946"/>
                    <a:pt x="255843" y="236281"/>
                    <a:pt x="249371" y="244159"/>
                  </a:cubicBezTo>
                  <a:cubicBezTo>
                    <a:pt x="246110" y="248157"/>
                    <a:pt x="241993" y="251441"/>
                    <a:pt x="237392" y="253772"/>
                  </a:cubicBezTo>
                  <a:cubicBezTo>
                    <a:pt x="231594" y="256737"/>
                    <a:pt x="225123" y="258206"/>
                    <a:pt x="218654" y="258647"/>
                  </a:cubicBezTo>
                  <a:cubicBezTo>
                    <a:pt x="205121" y="259473"/>
                    <a:pt x="191681" y="256397"/>
                    <a:pt x="178984" y="251935"/>
                  </a:cubicBezTo>
                  <a:cubicBezTo>
                    <a:pt x="161395" y="245641"/>
                    <a:pt x="144900" y="236580"/>
                    <a:pt x="129393" y="226222"/>
                  </a:cubicBezTo>
                  <a:cubicBezTo>
                    <a:pt x="113642" y="236730"/>
                    <a:pt x="96889" y="245917"/>
                    <a:pt x="78995" y="252216"/>
                  </a:cubicBezTo>
                  <a:cubicBezTo>
                    <a:pt x="66909" y="256397"/>
                    <a:pt x="54166" y="259266"/>
                    <a:pt x="41309" y="258716"/>
                  </a:cubicBezTo>
                  <a:cubicBezTo>
                    <a:pt x="35520" y="258424"/>
                    <a:pt x="29727" y="257358"/>
                    <a:pt x="24358" y="255133"/>
                  </a:cubicBezTo>
                  <a:cubicBezTo>
                    <a:pt x="19253" y="253045"/>
                    <a:pt x="14575" y="249878"/>
                    <a:pt x="10835" y="245806"/>
                  </a:cubicBezTo>
                  <a:cubicBezTo>
                    <a:pt x="4103" y="238557"/>
                    <a:pt x="806" y="228692"/>
                    <a:pt x="163" y="218945"/>
                  </a:cubicBezTo>
                  <a:cubicBezTo>
                    <a:pt x="-742" y="205163"/>
                    <a:pt x="2423" y="191458"/>
                    <a:pt x="7007" y="178543"/>
                  </a:cubicBezTo>
                  <a:cubicBezTo>
                    <a:pt x="13290" y="161116"/>
                    <a:pt x="22311" y="144793"/>
                    <a:pt x="32537" y="129392"/>
                  </a:cubicBezTo>
                  <a:cubicBezTo>
                    <a:pt x="24072" y="116657"/>
                    <a:pt x="16473" y="103304"/>
                    <a:pt x="10511" y="89208"/>
                  </a:cubicBezTo>
                  <a:cubicBezTo>
                    <a:pt x="5686" y="77740"/>
                    <a:pt x="1881" y="65727"/>
                    <a:pt x="482" y="53324"/>
                  </a:cubicBezTo>
                  <a:cubicBezTo>
                    <a:pt x="-111" y="47752"/>
                    <a:pt x="-212" y="42102"/>
                    <a:pt x="492" y="36540"/>
                  </a:cubicBezTo>
                  <a:cubicBezTo>
                    <a:pt x="1620" y="27500"/>
                    <a:pt x="5218" y="18535"/>
                    <a:pt x="11752" y="12043"/>
                  </a:cubicBezTo>
                  <a:cubicBezTo>
                    <a:pt x="17861" y="5762"/>
                    <a:pt x="26261" y="2088"/>
                    <a:pt x="34838" y="740"/>
                  </a:cubicBezTo>
                  <a:moveTo>
                    <a:pt x="32702" y="15943"/>
                  </a:moveTo>
                  <a:cubicBezTo>
                    <a:pt x="27553" y="17433"/>
                    <a:pt x="22762" y="20481"/>
                    <a:pt x="19663" y="24910"/>
                  </a:cubicBezTo>
                  <a:cubicBezTo>
                    <a:pt x="15966" y="30115"/>
                    <a:pt x="14590" y="36601"/>
                    <a:pt x="14393" y="42882"/>
                  </a:cubicBezTo>
                  <a:cubicBezTo>
                    <a:pt x="14086" y="53264"/>
                    <a:pt x="16552" y="63503"/>
                    <a:pt x="19823" y="73283"/>
                  </a:cubicBezTo>
                  <a:cubicBezTo>
                    <a:pt x="25080" y="88646"/>
                    <a:pt x="32750" y="103083"/>
                    <a:pt x="41487" y="116736"/>
                  </a:cubicBezTo>
                  <a:cubicBezTo>
                    <a:pt x="47837" y="108171"/>
                    <a:pt x="54607" y="99926"/>
                    <a:pt x="61707" y="91975"/>
                  </a:cubicBezTo>
                  <a:cubicBezTo>
                    <a:pt x="78349" y="73410"/>
                    <a:pt x="96727" y="56365"/>
                    <a:pt x="116741" y="41481"/>
                  </a:cubicBezTo>
                  <a:cubicBezTo>
                    <a:pt x="107371" y="35496"/>
                    <a:pt x="97656" y="30026"/>
                    <a:pt x="87514" y="25462"/>
                  </a:cubicBezTo>
                  <a:cubicBezTo>
                    <a:pt x="76763" y="20661"/>
                    <a:pt x="65518" y="16713"/>
                    <a:pt x="53824" y="15018"/>
                  </a:cubicBezTo>
                  <a:cubicBezTo>
                    <a:pt x="46818" y="14083"/>
                    <a:pt x="39546" y="13946"/>
                    <a:pt x="32702" y="15943"/>
                  </a:cubicBezTo>
                  <a:moveTo>
                    <a:pt x="206086" y="14874"/>
                  </a:moveTo>
                  <a:cubicBezTo>
                    <a:pt x="195155" y="16290"/>
                    <a:pt x="184587" y="19772"/>
                    <a:pt x="174469" y="24061"/>
                  </a:cubicBezTo>
                  <a:cubicBezTo>
                    <a:pt x="163158" y="28876"/>
                    <a:pt x="152395" y="34881"/>
                    <a:pt x="142034" y="41471"/>
                  </a:cubicBezTo>
                  <a:cubicBezTo>
                    <a:pt x="152656" y="49361"/>
                    <a:pt x="162806" y="57873"/>
                    <a:pt x="172488" y="66888"/>
                  </a:cubicBezTo>
                  <a:cubicBezTo>
                    <a:pt x="188854" y="82147"/>
                    <a:pt x="203950" y="98789"/>
                    <a:pt x="217316" y="116741"/>
                  </a:cubicBezTo>
                  <a:cubicBezTo>
                    <a:pt x="225690" y="103565"/>
                    <a:pt x="233145" y="89713"/>
                    <a:pt x="238372" y="74966"/>
                  </a:cubicBezTo>
                  <a:cubicBezTo>
                    <a:pt x="242031" y="64481"/>
                    <a:pt x="244793" y="53459"/>
                    <a:pt x="244375" y="42274"/>
                  </a:cubicBezTo>
                  <a:cubicBezTo>
                    <a:pt x="244076" y="35899"/>
                    <a:pt x="242558" y="29311"/>
                    <a:pt x="238572" y="24185"/>
                  </a:cubicBezTo>
                  <a:cubicBezTo>
                    <a:pt x="235387" y="19987"/>
                    <a:pt x="230636" y="17190"/>
                    <a:pt x="225604" y="15804"/>
                  </a:cubicBezTo>
                  <a:cubicBezTo>
                    <a:pt x="219267" y="14048"/>
                    <a:pt x="212570" y="14103"/>
                    <a:pt x="206086" y="14874"/>
                  </a:cubicBezTo>
                  <a:moveTo>
                    <a:pt x="98771" y="74966"/>
                  </a:moveTo>
                  <a:cubicBezTo>
                    <a:pt x="80776" y="91420"/>
                    <a:pt x="64314" y="109595"/>
                    <a:pt x="50061" y="129395"/>
                  </a:cubicBezTo>
                  <a:cubicBezTo>
                    <a:pt x="57835" y="140204"/>
                    <a:pt x="66283" y="150522"/>
                    <a:pt x="75268" y="160348"/>
                  </a:cubicBezTo>
                  <a:cubicBezTo>
                    <a:pt x="91641" y="178214"/>
                    <a:pt x="109717" y="194557"/>
                    <a:pt x="129393" y="208726"/>
                  </a:cubicBezTo>
                  <a:cubicBezTo>
                    <a:pt x="140073" y="201038"/>
                    <a:pt x="150281" y="192702"/>
                    <a:pt x="160001" y="183829"/>
                  </a:cubicBezTo>
                  <a:cubicBezTo>
                    <a:pt x="178004" y="167377"/>
                    <a:pt x="194461" y="149191"/>
                    <a:pt x="208724" y="129395"/>
                  </a:cubicBezTo>
                  <a:cubicBezTo>
                    <a:pt x="201029" y="118707"/>
                    <a:pt x="192690" y="108491"/>
                    <a:pt x="183811" y="98766"/>
                  </a:cubicBezTo>
                  <a:cubicBezTo>
                    <a:pt x="167362" y="80771"/>
                    <a:pt x="149182" y="64319"/>
                    <a:pt x="129393" y="50061"/>
                  </a:cubicBezTo>
                  <a:cubicBezTo>
                    <a:pt x="118705" y="57746"/>
                    <a:pt x="108496" y="66095"/>
                    <a:pt x="98771" y="74966"/>
                  </a:cubicBezTo>
                  <a:moveTo>
                    <a:pt x="41461" y="142051"/>
                  </a:moveTo>
                  <a:cubicBezTo>
                    <a:pt x="32512" y="156132"/>
                    <a:pt x="24607" y="171000"/>
                    <a:pt x="19362" y="186882"/>
                  </a:cubicBezTo>
                  <a:cubicBezTo>
                    <a:pt x="16149" y="196825"/>
                    <a:pt x="13810" y="207259"/>
                    <a:pt x="14484" y="217769"/>
                  </a:cubicBezTo>
                  <a:cubicBezTo>
                    <a:pt x="14907" y="223787"/>
                    <a:pt x="16524" y="229934"/>
                    <a:pt x="20312" y="234741"/>
                  </a:cubicBezTo>
                  <a:cubicBezTo>
                    <a:pt x="23456" y="238795"/>
                    <a:pt x="28060" y="241541"/>
                    <a:pt x="32958" y="242917"/>
                  </a:cubicBezTo>
                  <a:cubicBezTo>
                    <a:pt x="39602" y="244802"/>
                    <a:pt x="46638" y="244691"/>
                    <a:pt x="53431" y="243819"/>
                  </a:cubicBezTo>
                  <a:cubicBezTo>
                    <a:pt x="63442" y="242426"/>
                    <a:pt x="73147" y="239329"/>
                    <a:pt x="82474" y="235493"/>
                  </a:cubicBezTo>
                  <a:cubicBezTo>
                    <a:pt x="94449" y="230552"/>
                    <a:pt x="105831" y="224271"/>
                    <a:pt x="116739" y="217305"/>
                  </a:cubicBezTo>
                  <a:cubicBezTo>
                    <a:pt x="106418" y="209638"/>
                    <a:pt x="96537" y="201378"/>
                    <a:pt x="87101" y="192646"/>
                  </a:cubicBezTo>
                  <a:cubicBezTo>
                    <a:pt x="70420" y="177188"/>
                    <a:pt x="55060" y="160289"/>
                    <a:pt x="41461" y="142051"/>
                  </a:cubicBezTo>
                  <a:moveTo>
                    <a:pt x="217308" y="142046"/>
                  </a:moveTo>
                  <a:cubicBezTo>
                    <a:pt x="206253" y="156912"/>
                    <a:pt x="194000" y="170878"/>
                    <a:pt x="180816" y="183895"/>
                  </a:cubicBezTo>
                  <a:cubicBezTo>
                    <a:pt x="168690" y="195915"/>
                    <a:pt x="155744" y="207122"/>
                    <a:pt x="142041" y="217308"/>
                  </a:cubicBezTo>
                  <a:cubicBezTo>
                    <a:pt x="155483" y="225885"/>
                    <a:pt x="169663" y="233454"/>
                    <a:pt x="184754" y="238706"/>
                  </a:cubicBezTo>
                  <a:cubicBezTo>
                    <a:pt x="192434" y="241339"/>
                    <a:pt x="200355" y="243416"/>
                    <a:pt x="208455" y="244169"/>
                  </a:cubicBezTo>
                  <a:cubicBezTo>
                    <a:pt x="215601" y="244764"/>
                    <a:pt x="223083" y="244463"/>
                    <a:pt x="229724" y="241491"/>
                  </a:cubicBezTo>
                  <a:cubicBezTo>
                    <a:pt x="234505" y="239393"/>
                    <a:pt x="238552" y="235640"/>
                    <a:pt x="240891" y="230955"/>
                  </a:cubicBezTo>
                  <a:cubicBezTo>
                    <a:pt x="244061" y="224826"/>
                    <a:pt x="244653" y="217744"/>
                    <a:pt x="244352" y="210956"/>
                  </a:cubicBezTo>
                  <a:cubicBezTo>
                    <a:pt x="243881" y="202579"/>
                    <a:pt x="241874" y="194357"/>
                    <a:pt x="239269" y="186403"/>
                  </a:cubicBezTo>
                  <a:cubicBezTo>
                    <a:pt x="234006" y="170701"/>
                    <a:pt x="226190" y="155977"/>
                    <a:pt x="217308" y="142046"/>
                  </a:cubicBezTo>
                  <a:close/>
                  <a:moveTo>
                    <a:pt x="124320" y="93797"/>
                  </a:moveTo>
                  <a:cubicBezTo>
                    <a:pt x="130345" y="92979"/>
                    <a:pt x="136586" y="93617"/>
                    <a:pt x="142267" y="95811"/>
                  </a:cubicBezTo>
                  <a:cubicBezTo>
                    <a:pt x="151746" y="99392"/>
                    <a:pt x="159515" y="107198"/>
                    <a:pt x="163039" y="116698"/>
                  </a:cubicBezTo>
                  <a:cubicBezTo>
                    <a:pt x="167225" y="127636"/>
                    <a:pt x="165619" y="140592"/>
                    <a:pt x="158777" y="150119"/>
                  </a:cubicBezTo>
                  <a:cubicBezTo>
                    <a:pt x="152215" y="159545"/>
                    <a:pt x="140904" y="165481"/>
                    <a:pt x="129395" y="165312"/>
                  </a:cubicBezTo>
                  <a:cubicBezTo>
                    <a:pt x="118642" y="165458"/>
                    <a:pt x="108015" y="160307"/>
                    <a:pt x="101343" y="151890"/>
                  </a:cubicBezTo>
                  <a:cubicBezTo>
                    <a:pt x="94509" y="143526"/>
                    <a:pt x="91915" y="131979"/>
                    <a:pt x="94317" y="121469"/>
                  </a:cubicBezTo>
                  <a:cubicBezTo>
                    <a:pt x="96471" y="111607"/>
                    <a:pt x="103054" y="102858"/>
                    <a:pt x="111876" y="97975"/>
                  </a:cubicBezTo>
                  <a:cubicBezTo>
                    <a:pt x="115733" y="95831"/>
                    <a:pt x="119951" y="94415"/>
                    <a:pt x="124320" y="93797"/>
                  </a:cubicBezTo>
                  <a:moveTo>
                    <a:pt x="127910" y="107867"/>
                  </a:moveTo>
                  <a:cubicBezTo>
                    <a:pt x="122911" y="108214"/>
                    <a:pt x="118061" y="110368"/>
                    <a:pt x="114461" y="113855"/>
                  </a:cubicBezTo>
                  <a:cubicBezTo>
                    <a:pt x="111010" y="117144"/>
                    <a:pt x="108724" y="121613"/>
                    <a:pt x="108035" y="126326"/>
                  </a:cubicBezTo>
                  <a:cubicBezTo>
                    <a:pt x="107295" y="131399"/>
                    <a:pt x="108456" y="136717"/>
                    <a:pt x="111243" y="141022"/>
                  </a:cubicBezTo>
                  <a:cubicBezTo>
                    <a:pt x="113865" y="145117"/>
                    <a:pt x="117902" y="148292"/>
                    <a:pt x="122518" y="149827"/>
                  </a:cubicBezTo>
                  <a:cubicBezTo>
                    <a:pt x="127099" y="151403"/>
                    <a:pt x="132223" y="151335"/>
                    <a:pt x="136766" y="149655"/>
                  </a:cubicBezTo>
                  <a:cubicBezTo>
                    <a:pt x="141882" y="147813"/>
                    <a:pt x="146217" y="143934"/>
                    <a:pt x="148655" y="139074"/>
                  </a:cubicBezTo>
                  <a:cubicBezTo>
                    <a:pt x="151120" y="134224"/>
                    <a:pt x="151655" y="128417"/>
                    <a:pt x="150048" y="123212"/>
                  </a:cubicBezTo>
                  <a:cubicBezTo>
                    <a:pt x="148723" y="118748"/>
                    <a:pt x="145890" y="114759"/>
                    <a:pt x="142133" y="112013"/>
                  </a:cubicBezTo>
                  <a:cubicBezTo>
                    <a:pt x="138079" y="109008"/>
                    <a:pt x="132942" y="107515"/>
                    <a:pt x="127910" y="107867"/>
                  </a:cubicBezTo>
                  <a:close/>
                </a:path>
              </a:pathLst>
            </a:custGeom>
            <a:gradFill>
              <a:gsLst>
                <a:gs pos="0">
                  <a:srgbClr val="0145AF"/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</a:gradFill>
            <a:ln w="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CB54A17-6170-4F2B-8915-493CEEF1356D}"/>
              </a:ext>
            </a:extLst>
          </p:cNvPr>
          <p:cNvGrpSpPr/>
          <p:nvPr/>
        </p:nvGrpSpPr>
        <p:grpSpPr>
          <a:xfrm>
            <a:off x="2421396" y="3116542"/>
            <a:ext cx="7038674" cy="1908313"/>
            <a:chOff x="2576664" y="2353585"/>
            <a:chExt cx="7038674" cy="1908313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3C8BF32-172D-4B7C-ADDF-36F0E05F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664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D3F0E77-40AB-4D34-978E-F645FA55F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2288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AC18409-771F-47E6-A506-BC8B0B6D888B}"/>
                </a:ext>
              </a:extLst>
            </p:cNvPr>
            <p:cNvCxnSpPr>
              <a:cxnSpLocks/>
            </p:cNvCxnSpPr>
            <p:nvPr/>
          </p:nvCxnSpPr>
          <p:spPr>
            <a:xfrm>
              <a:off x="7269113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E353812-BF0F-4B44-9C7B-0B1F81859439}"/>
                </a:ext>
              </a:extLst>
            </p:cNvPr>
            <p:cNvCxnSpPr>
              <a:cxnSpLocks/>
            </p:cNvCxnSpPr>
            <p:nvPr/>
          </p:nvCxnSpPr>
          <p:spPr>
            <a:xfrm>
              <a:off x="9615338" y="2353585"/>
              <a:ext cx="0" cy="190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FED4B867-64C0-48DE-84BF-9A3B8098B9A6}"/>
              </a:ext>
            </a:extLst>
          </p:cNvPr>
          <p:cNvSpPr txBox="1"/>
          <p:nvPr/>
        </p:nvSpPr>
        <p:spPr>
          <a:xfrm>
            <a:off x="524213" y="253718"/>
            <a:ext cx="117758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目</a:t>
            </a:r>
            <a:endParaRPr lang="en-US" altLang="zh-CN" sz="8800" b="1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字体圈欣意冠黑体" panose="00000500000000000000"/>
            </a:endParaRPr>
          </a:p>
          <a:p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字体圈欣意冠黑体" panose="00000500000000000000"/>
              </a:rPr>
              <a:t>录</a:t>
            </a:r>
          </a:p>
        </p:txBody>
      </p:sp>
      <p:sp>
        <p:nvSpPr>
          <p:cNvPr id="84" name="平行四边形 83">
            <a:extLst>
              <a:ext uri="{FF2B5EF4-FFF2-40B4-BE49-F238E27FC236}">
                <a16:creationId xmlns:a16="http://schemas.microsoft.com/office/drawing/2014/main" id="{892A88C4-7434-48A3-B2E9-824700630C49}"/>
              </a:ext>
            </a:extLst>
          </p:cNvPr>
          <p:cNvSpPr/>
          <p:nvPr/>
        </p:nvSpPr>
        <p:spPr>
          <a:xfrm>
            <a:off x="2477402" y="1421565"/>
            <a:ext cx="2214001" cy="433906"/>
          </a:xfrm>
          <a:prstGeom prst="parallelogram">
            <a:avLst>
              <a:gd name="adj" fmla="val 1278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zh-CN" altLang="en-US" sz="2400" spc="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957B4F0D-FFFD-413E-AC58-4C7633C28B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8525"/>
            <a:ext cx="7208977" cy="2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9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90"/>
                                </p:stCondLst>
                                <p:childTnLst>
                                  <p:par>
                                    <p:cTn id="1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9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3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90"/>
                                </p:stCondLst>
                                <p:childTnLst>
                                  <p:par>
                                    <p:cTn id="53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90"/>
                                </p:stCondLst>
                                <p:childTnLst>
                                  <p:par>
                                    <p:cTn id="6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90"/>
                                </p:stCondLst>
                                <p:childTnLst>
                                  <p:par>
                                    <p:cTn id="7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890"/>
                                </p:stCondLst>
                                <p:childTnLst>
                                  <p:par>
                                    <p:cTn id="8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/>
          <p:bldP spid="8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Plan 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566885" y="127014"/>
            <a:ext cx="7303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STC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项目计划概要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C3D0E7-CFD1-5E8C-9533-E4C94A278AC3}"/>
              </a:ext>
            </a:extLst>
          </p:cNvPr>
          <p:cNvSpPr/>
          <p:nvPr/>
        </p:nvSpPr>
        <p:spPr>
          <a:xfrm>
            <a:off x="908360" y="2570611"/>
            <a:ext cx="10349789" cy="2610402"/>
          </a:xfrm>
          <a:prstGeom prst="roundRect">
            <a:avLst>
              <a:gd name="adj" fmla="val 50000"/>
            </a:avLst>
          </a:prstGeom>
          <a:solidFill>
            <a:srgbClr val="19EFFE">
              <a:alpha val="20000"/>
            </a:srgbClr>
          </a:solidFill>
          <a:ln>
            <a:gradFill flip="none" rotWithShape="1">
              <a:gsLst>
                <a:gs pos="2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9EFFE">
                    <a:alpha val="4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830C9F-299A-0F99-407D-26561D60C00C}"/>
              </a:ext>
            </a:extLst>
          </p:cNvPr>
          <p:cNvSpPr/>
          <p:nvPr/>
        </p:nvSpPr>
        <p:spPr>
          <a:xfrm rot="5400000">
            <a:off x="781021" y="1500787"/>
            <a:ext cx="4087451" cy="4542148"/>
          </a:xfrm>
          <a:custGeom>
            <a:avLst/>
            <a:gdLst>
              <a:gd name="connsiteX0" fmla="*/ 0 w 4066304"/>
              <a:gd name="connsiteY0" fmla="*/ 614522 h 4063527"/>
              <a:gd name="connsiteX1" fmla="*/ 356423 w 4066304"/>
              <a:gd name="connsiteY1" fmla="*/ 0 h 4063527"/>
              <a:gd name="connsiteX2" fmla="*/ 712846 w 4066304"/>
              <a:gd name="connsiteY2" fmla="*/ 614522 h 4063527"/>
              <a:gd name="connsiteX3" fmla="*/ 506238 w 4066304"/>
              <a:gd name="connsiteY3" fmla="*/ 614522 h 4063527"/>
              <a:gd name="connsiteX4" fmla="*/ 506238 w 4066304"/>
              <a:gd name="connsiteY4" fmla="*/ 2079239 h 4063527"/>
              <a:gd name="connsiteX5" fmla="*/ 2133284 w 4066304"/>
              <a:gd name="connsiteY5" fmla="*/ 3706285 h 4063527"/>
              <a:gd name="connsiteX6" fmla="*/ 3760330 w 4066304"/>
              <a:gd name="connsiteY6" fmla="*/ 2079239 h 4063527"/>
              <a:gd name="connsiteX7" fmla="*/ 3760330 w 4066304"/>
              <a:gd name="connsiteY7" fmla="*/ 598236 h 4063527"/>
              <a:gd name="connsiteX8" fmla="*/ 4066304 w 4066304"/>
              <a:gd name="connsiteY8" fmla="*/ 598236 h 4063527"/>
              <a:gd name="connsiteX9" fmla="*/ 4066303 w 4066304"/>
              <a:gd name="connsiteY9" fmla="*/ 2130508 h 4063527"/>
              <a:gd name="connsiteX10" fmla="*/ 2522855 w 4066304"/>
              <a:gd name="connsiteY10" fmla="*/ 4024255 h 4063527"/>
              <a:gd name="connsiteX11" fmla="*/ 2133285 w 4066304"/>
              <a:gd name="connsiteY11" fmla="*/ 4063527 h 4063527"/>
              <a:gd name="connsiteX12" fmla="*/ 1743714 w 4066304"/>
              <a:gd name="connsiteY12" fmla="*/ 4024255 h 4063527"/>
              <a:gd name="connsiteX13" fmla="*/ 200266 w 4066304"/>
              <a:gd name="connsiteY13" fmla="*/ 2130508 h 4063527"/>
              <a:gd name="connsiteX14" fmla="*/ 200266 w 4066304"/>
              <a:gd name="connsiteY14" fmla="*/ 614522 h 406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6304" h="4063527">
                <a:moveTo>
                  <a:pt x="0" y="614522"/>
                </a:moveTo>
                <a:lnTo>
                  <a:pt x="356423" y="0"/>
                </a:lnTo>
                <a:lnTo>
                  <a:pt x="712846" y="614522"/>
                </a:lnTo>
                <a:lnTo>
                  <a:pt x="506238" y="614522"/>
                </a:lnTo>
                <a:lnTo>
                  <a:pt x="506238" y="2079239"/>
                </a:lnTo>
                <a:cubicBezTo>
                  <a:pt x="506238" y="2977832"/>
                  <a:pt x="1234691" y="3706285"/>
                  <a:pt x="2133284" y="3706285"/>
                </a:cubicBezTo>
                <a:cubicBezTo>
                  <a:pt x="3031877" y="3706285"/>
                  <a:pt x="3760330" y="2977832"/>
                  <a:pt x="3760330" y="2079239"/>
                </a:cubicBezTo>
                <a:lnTo>
                  <a:pt x="3760330" y="598236"/>
                </a:lnTo>
                <a:lnTo>
                  <a:pt x="4066304" y="598236"/>
                </a:lnTo>
                <a:lnTo>
                  <a:pt x="4066303" y="2130508"/>
                </a:lnTo>
                <a:cubicBezTo>
                  <a:pt x="4066303" y="3064638"/>
                  <a:pt x="3403699" y="3844008"/>
                  <a:pt x="2522855" y="4024255"/>
                </a:cubicBezTo>
                <a:lnTo>
                  <a:pt x="2133285" y="4063527"/>
                </a:lnTo>
                <a:lnTo>
                  <a:pt x="1743714" y="4024255"/>
                </a:lnTo>
                <a:cubicBezTo>
                  <a:pt x="862870" y="3844008"/>
                  <a:pt x="200266" y="3064638"/>
                  <a:pt x="200266" y="2130508"/>
                </a:cubicBezTo>
                <a:lnTo>
                  <a:pt x="200266" y="614522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108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70D4932-DE97-0803-B21B-8169AE626763}"/>
              </a:ext>
            </a:extLst>
          </p:cNvPr>
          <p:cNvSpPr/>
          <p:nvPr/>
        </p:nvSpPr>
        <p:spPr>
          <a:xfrm rot="16200000" flipH="1">
            <a:off x="7313630" y="1699776"/>
            <a:ext cx="4084875" cy="4542147"/>
          </a:xfrm>
          <a:custGeom>
            <a:avLst/>
            <a:gdLst>
              <a:gd name="connsiteX0" fmla="*/ 0 w 4063742"/>
              <a:gd name="connsiteY0" fmla="*/ 598238 h 4063528"/>
              <a:gd name="connsiteX1" fmla="*/ 0 w 4063742"/>
              <a:gd name="connsiteY1" fmla="*/ 2130509 h 4063528"/>
              <a:gd name="connsiteX2" fmla="*/ 1933019 w 4063742"/>
              <a:gd name="connsiteY2" fmla="*/ 4063528 h 4063528"/>
              <a:gd name="connsiteX3" fmla="*/ 1933019 w 4063742"/>
              <a:gd name="connsiteY3" fmla="*/ 4063527 h 4063528"/>
              <a:gd name="connsiteX4" fmla="*/ 3866038 w 4063742"/>
              <a:gd name="connsiteY4" fmla="*/ 2130508 h 4063528"/>
              <a:gd name="connsiteX5" fmla="*/ 3866038 w 4063742"/>
              <a:gd name="connsiteY5" fmla="*/ 614522 h 4063528"/>
              <a:gd name="connsiteX6" fmla="*/ 4063742 w 4063742"/>
              <a:gd name="connsiteY6" fmla="*/ 614522 h 4063528"/>
              <a:gd name="connsiteX7" fmla="*/ 3707319 w 4063742"/>
              <a:gd name="connsiteY7" fmla="*/ 0 h 4063528"/>
              <a:gd name="connsiteX8" fmla="*/ 3350896 w 4063742"/>
              <a:gd name="connsiteY8" fmla="*/ 614522 h 4063528"/>
              <a:gd name="connsiteX9" fmla="*/ 3560064 w 4063742"/>
              <a:gd name="connsiteY9" fmla="*/ 614522 h 4063528"/>
              <a:gd name="connsiteX10" fmla="*/ 3560064 w 4063742"/>
              <a:gd name="connsiteY10" fmla="*/ 2079239 h 4063528"/>
              <a:gd name="connsiteX11" fmla="*/ 1933018 w 4063742"/>
              <a:gd name="connsiteY11" fmla="*/ 3706285 h 4063528"/>
              <a:gd name="connsiteX12" fmla="*/ 305972 w 4063742"/>
              <a:gd name="connsiteY12" fmla="*/ 2079239 h 4063528"/>
              <a:gd name="connsiteX13" fmla="*/ 305972 w 4063742"/>
              <a:gd name="connsiteY13" fmla="*/ 598238 h 406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63742" h="4063528">
                <a:moveTo>
                  <a:pt x="0" y="598238"/>
                </a:moveTo>
                <a:lnTo>
                  <a:pt x="0" y="2130509"/>
                </a:lnTo>
                <a:cubicBezTo>
                  <a:pt x="0" y="3198086"/>
                  <a:pt x="865442" y="4063528"/>
                  <a:pt x="1933019" y="4063528"/>
                </a:cubicBezTo>
                <a:lnTo>
                  <a:pt x="1933019" y="4063527"/>
                </a:lnTo>
                <a:cubicBezTo>
                  <a:pt x="3000596" y="4063527"/>
                  <a:pt x="3866038" y="3198085"/>
                  <a:pt x="3866038" y="2130508"/>
                </a:cubicBezTo>
                <a:lnTo>
                  <a:pt x="3866038" y="614522"/>
                </a:lnTo>
                <a:lnTo>
                  <a:pt x="4063742" y="614522"/>
                </a:lnTo>
                <a:lnTo>
                  <a:pt x="3707319" y="0"/>
                </a:lnTo>
                <a:lnTo>
                  <a:pt x="3350896" y="614522"/>
                </a:lnTo>
                <a:lnTo>
                  <a:pt x="3560064" y="614522"/>
                </a:lnTo>
                <a:lnTo>
                  <a:pt x="3560064" y="2079239"/>
                </a:lnTo>
                <a:cubicBezTo>
                  <a:pt x="3560064" y="2977832"/>
                  <a:pt x="2831611" y="3706285"/>
                  <a:pt x="1933018" y="3706285"/>
                </a:cubicBezTo>
                <a:cubicBezTo>
                  <a:pt x="1034425" y="3706285"/>
                  <a:pt x="305972" y="2977832"/>
                  <a:pt x="305972" y="2079239"/>
                </a:cubicBezTo>
                <a:lnTo>
                  <a:pt x="305972" y="598238"/>
                </a:lnTo>
                <a:close/>
              </a:path>
            </a:pathLst>
          </a:custGeom>
          <a:gradFill flip="none" rotWithShape="1">
            <a:gsLst>
              <a:gs pos="2500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89FEDB-2C03-D5A4-90EC-21E374624685}"/>
              </a:ext>
            </a:extLst>
          </p:cNvPr>
          <p:cNvSpPr/>
          <p:nvPr/>
        </p:nvSpPr>
        <p:spPr>
          <a:xfrm flipH="1">
            <a:off x="9014558" y="438347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功能开放时间</a:t>
            </a: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AAEF78C-B9DC-83CB-7D87-5706B246344C}"/>
              </a:ext>
            </a:extLst>
          </p:cNvPr>
          <p:cNvSpPr/>
          <p:nvPr/>
        </p:nvSpPr>
        <p:spPr>
          <a:xfrm flipH="1">
            <a:off x="1760368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6C70F4-876B-4B0D-8218-12A5C2677F36}"/>
              </a:ext>
            </a:extLst>
          </p:cNvPr>
          <p:cNvSpPr/>
          <p:nvPr/>
        </p:nvSpPr>
        <p:spPr>
          <a:xfrm>
            <a:off x="3104596" y="2683005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测试占比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4F9E4E0-8686-4CE2-B7A8-C5753489F702}"/>
              </a:ext>
            </a:extLst>
          </p:cNvPr>
          <p:cNvSpPr/>
          <p:nvPr/>
        </p:nvSpPr>
        <p:spPr>
          <a:xfrm>
            <a:off x="3105326" y="4567108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运维占比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37268F-ACA3-495F-B792-2C7D790C7EDB}"/>
              </a:ext>
            </a:extLst>
          </p:cNvPr>
          <p:cNvSpPr txBox="1"/>
          <p:nvPr/>
        </p:nvSpPr>
        <p:spPr>
          <a:xfrm>
            <a:off x="5158819" y="192500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业务需求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208BFE2-1896-43F9-A6E9-F72613F04524}"/>
              </a:ext>
            </a:extLst>
          </p:cNvPr>
          <p:cNvSpPr txBox="1"/>
          <p:nvPr/>
        </p:nvSpPr>
        <p:spPr>
          <a:xfrm>
            <a:off x="7006655" y="1944059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E9ACE2-8045-4344-AF4A-47561179042C}"/>
              </a:ext>
            </a:extLst>
          </p:cNvPr>
          <p:cNvSpPr txBox="1"/>
          <p:nvPr/>
        </p:nvSpPr>
        <p:spPr>
          <a:xfrm>
            <a:off x="8587791" y="1944058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研发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47D11C0-85DC-483A-A91A-14B0319854D7}"/>
              </a:ext>
            </a:extLst>
          </p:cNvPr>
          <p:cNvSpPr/>
          <p:nvPr/>
        </p:nvSpPr>
        <p:spPr>
          <a:xfrm>
            <a:off x="6519813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FA4B3D1A-3D6D-4750-A95A-D74C0484190A}"/>
              </a:ext>
            </a:extLst>
          </p:cNvPr>
          <p:cNvSpPr/>
          <p:nvPr/>
        </p:nvSpPr>
        <p:spPr>
          <a:xfrm>
            <a:off x="8120000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FEE3CD0-D41B-4F09-A82F-356E73679D3E}"/>
              </a:ext>
            </a:extLst>
          </p:cNvPr>
          <p:cNvSpPr/>
          <p:nvPr/>
        </p:nvSpPr>
        <p:spPr>
          <a:xfrm>
            <a:off x="9634464" y="1924412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21244B6-8193-4C08-83EA-F1100354458D}"/>
              </a:ext>
            </a:extLst>
          </p:cNvPr>
          <p:cNvSpPr/>
          <p:nvPr/>
        </p:nvSpPr>
        <p:spPr>
          <a:xfrm>
            <a:off x="1368658" y="288814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产品占比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02B8ED2-6E68-42DE-AEE3-A727B664E18F}"/>
              </a:ext>
            </a:extLst>
          </p:cNvPr>
          <p:cNvSpPr/>
          <p:nvPr/>
        </p:nvSpPr>
        <p:spPr>
          <a:xfrm>
            <a:off x="1125219" y="3663592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前端占比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680FC17-5317-4FCB-AE59-372767FDE214}"/>
              </a:ext>
            </a:extLst>
          </p:cNvPr>
          <p:cNvSpPr/>
          <p:nvPr/>
        </p:nvSpPr>
        <p:spPr>
          <a:xfrm>
            <a:off x="1360268" y="4314074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后端占比</a:t>
            </a:r>
            <a:r>
              <a:rPr lang="en-US" altLang="zh-CN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C522642-760B-4EF9-8EF1-4A53470E48F4}"/>
              </a:ext>
            </a:extLst>
          </p:cNvPr>
          <p:cNvSpPr/>
          <p:nvPr/>
        </p:nvSpPr>
        <p:spPr>
          <a:xfrm flipH="1">
            <a:off x="8809296" y="2749139"/>
            <a:ext cx="1589160" cy="5236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迭代周期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C0439D-45DF-4006-8174-640D637910AA}"/>
              </a:ext>
            </a:extLst>
          </p:cNvPr>
          <p:cNvSpPr/>
          <p:nvPr/>
        </p:nvSpPr>
        <p:spPr>
          <a:xfrm flipH="1">
            <a:off x="9424510" y="3508078"/>
            <a:ext cx="1589160" cy="5105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阿里巴巴普惠体" panose="00020600040101010101" pitchFamily="18" charset="-122"/>
              </a:rPr>
              <a:t>里程碑周期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816D808-1318-459A-884B-A8341C7CE087}"/>
              </a:ext>
            </a:extLst>
          </p:cNvPr>
          <p:cNvSpPr/>
          <p:nvPr/>
        </p:nvSpPr>
        <p:spPr>
          <a:xfrm>
            <a:off x="7639356" y="3394621"/>
            <a:ext cx="1072909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时间轴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298093B-ADDF-439B-9BA1-AD18418148D6}"/>
              </a:ext>
            </a:extLst>
          </p:cNvPr>
          <p:cNvSpPr/>
          <p:nvPr/>
        </p:nvSpPr>
        <p:spPr>
          <a:xfrm>
            <a:off x="4951571" y="2808413"/>
            <a:ext cx="2373899" cy="2134798"/>
          </a:xfrm>
          <a:prstGeom prst="ellipse">
            <a:avLst/>
          </a:prstGeom>
          <a:gradFill flip="none" rotWithShape="1">
            <a:gsLst>
              <a:gs pos="20000">
                <a:srgbClr val="024CA6">
                  <a:alpha val="20000"/>
                </a:srgbClr>
              </a:gs>
              <a:gs pos="80000">
                <a:srgbClr val="19EFFE">
                  <a:alpha val="2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>
                    <a:alpha val="40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00D15DF-019B-4865-AE68-E7AB179A1312}"/>
              </a:ext>
            </a:extLst>
          </p:cNvPr>
          <p:cNvSpPr/>
          <p:nvPr/>
        </p:nvSpPr>
        <p:spPr>
          <a:xfrm>
            <a:off x="5230494" y="3056660"/>
            <a:ext cx="1861256" cy="1673789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计划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F792C0D-0D97-4845-A9E9-F99F96C19711}"/>
              </a:ext>
            </a:extLst>
          </p:cNvPr>
          <p:cNvSpPr/>
          <p:nvPr/>
        </p:nvSpPr>
        <p:spPr>
          <a:xfrm>
            <a:off x="3457652" y="3394621"/>
            <a:ext cx="1072910" cy="964845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人力池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E12D2D7-E836-43DC-A5BE-3C2337C27335}"/>
              </a:ext>
            </a:extLst>
          </p:cNvPr>
          <p:cNvSpPr txBox="1"/>
          <p:nvPr/>
        </p:nvSpPr>
        <p:spPr>
          <a:xfrm flipH="1">
            <a:off x="5687241" y="5490842"/>
            <a:ext cx="146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里程碑</a:t>
            </a: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2F416D2F-B872-4B37-AA98-3BB3C349D274}"/>
              </a:ext>
            </a:extLst>
          </p:cNvPr>
          <p:cNvSpPr/>
          <p:nvPr/>
        </p:nvSpPr>
        <p:spPr>
          <a:xfrm flipH="1">
            <a:off x="4990492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1C2AAD5-6B83-4C60-97A5-AE70E727FAAC}"/>
              </a:ext>
            </a:extLst>
          </p:cNvPr>
          <p:cNvSpPr txBox="1"/>
          <p:nvPr/>
        </p:nvSpPr>
        <p:spPr>
          <a:xfrm flipH="1">
            <a:off x="3933124" y="5499567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C8721F8-B4F9-4BE6-9712-E39E4CF3AB12}"/>
              </a:ext>
            </a:extLst>
          </p:cNvPr>
          <p:cNvSpPr/>
          <p:nvPr/>
        </p:nvSpPr>
        <p:spPr>
          <a:xfrm flipH="1">
            <a:off x="3512956" y="5489446"/>
            <a:ext cx="657503" cy="348668"/>
          </a:xfrm>
          <a:custGeom>
            <a:avLst/>
            <a:gdLst>
              <a:gd name="connsiteX0" fmla="*/ 312692 w 761956"/>
              <a:gd name="connsiteY0" fmla="*/ 0 h 449314"/>
              <a:gd name="connsiteX1" fmla="*/ 500749 w 761956"/>
              <a:gd name="connsiteY1" fmla="*/ 0 h 449314"/>
              <a:gd name="connsiteX2" fmla="*/ 761956 w 761956"/>
              <a:gd name="connsiteY2" fmla="*/ 224657 h 449314"/>
              <a:gd name="connsiteX3" fmla="*/ 500749 w 761956"/>
              <a:gd name="connsiteY3" fmla="*/ 449314 h 449314"/>
              <a:gd name="connsiteX4" fmla="*/ 312692 w 761956"/>
              <a:gd name="connsiteY4" fmla="*/ 449314 h 449314"/>
              <a:gd name="connsiteX5" fmla="*/ 573899 w 761956"/>
              <a:gd name="connsiteY5" fmla="*/ 224657 h 449314"/>
              <a:gd name="connsiteX6" fmla="*/ 0 w 761956"/>
              <a:gd name="connsiteY6" fmla="*/ 0 h 449314"/>
              <a:gd name="connsiteX7" fmla="*/ 188057 w 761956"/>
              <a:gd name="connsiteY7" fmla="*/ 0 h 449314"/>
              <a:gd name="connsiteX8" fmla="*/ 449264 w 761956"/>
              <a:gd name="connsiteY8" fmla="*/ 224657 h 449314"/>
              <a:gd name="connsiteX9" fmla="*/ 188057 w 761956"/>
              <a:gd name="connsiteY9" fmla="*/ 449314 h 449314"/>
              <a:gd name="connsiteX10" fmla="*/ 0 w 761956"/>
              <a:gd name="connsiteY10" fmla="*/ 449314 h 449314"/>
              <a:gd name="connsiteX11" fmla="*/ 261207 w 761956"/>
              <a:gd name="connsiteY11" fmla="*/ 224657 h 44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956" h="449314">
                <a:moveTo>
                  <a:pt x="312692" y="0"/>
                </a:moveTo>
                <a:lnTo>
                  <a:pt x="500749" y="0"/>
                </a:lnTo>
                <a:lnTo>
                  <a:pt x="761956" y="224657"/>
                </a:lnTo>
                <a:lnTo>
                  <a:pt x="500749" y="449314"/>
                </a:lnTo>
                <a:lnTo>
                  <a:pt x="312692" y="449314"/>
                </a:lnTo>
                <a:lnTo>
                  <a:pt x="573899" y="224657"/>
                </a:lnTo>
                <a:close/>
                <a:moveTo>
                  <a:pt x="0" y="0"/>
                </a:moveTo>
                <a:lnTo>
                  <a:pt x="188057" y="0"/>
                </a:lnTo>
                <a:lnTo>
                  <a:pt x="449264" y="224657"/>
                </a:lnTo>
                <a:lnTo>
                  <a:pt x="188057" y="449314"/>
                </a:lnTo>
                <a:lnTo>
                  <a:pt x="0" y="449314"/>
                </a:lnTo>
                <a:lnTo>
                  <a:pt x="261207" y="224657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2CD4D3-8B8A-43E6-A416-87D5D8DAB82E}"/>
              </a:ext>
            </a:extLst>
          </p:cNvPr>
          <p:cNvSpPr txBox="1"/>
          <p:nvPr/>
        </p:nvSpPr>
        <p:spPr>
          <a:xfrm flipH="1">
            <a:off x="2285312" y="5470992"/>
            <a:ext cx="12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正式开放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30" grpId="0" animBg="1"/>
      <p:bldP spid="31" grpId="0" animBg="1"/>
      <p:bldP spid="42" grpId="0" animBg="1"/>
      <p:bldP spid="62" grpId="0" animBg="1"/>
      <p:bldP spid="68" grpId="0" animBg="1"/>
      <p:bldP spid="69" grpId="0" animBg="1"/>
      <p:bldP spid="43" grpId="0"/>
      <p:bldP spid="44" grpId="0"/>
      <p:bldP spid="46" grpId="0"/>
      <p:bldP spid="47" grpId="0" animBg="1"/>
      <p:bldP spid="48" grpId="0" animBg="1"/>
      <p:bldP spid="49" grpId="0" animBg="1"/>
      <p:bldP spid="63" grpId="0" animBg="1"/>
      <p:bldP spid="64" grpId="0" animBg="1"/>
      <p:bldP spid="65" grpId="0" animBg="1"/>
      <p:bldP spid="67" grpId="0" animBg="1"/>
      <p:bldP spid="70" grpId="0" animBg="1"/>
      <p:bldP spid="71" grpId="0" animBg="1"/>
      <p:bldP spid="76" grpId="0" animBg="1"/>
      <p:bldP spid="72" grpId="0" animBg="1"/>
      <p:bldP spid="77" grpId="0" animBg="1"/>
      <p:bldP spid="78" grpId="0"/>
      <p:bldP spid="80" grpId="0" animBg="1"/>
      <p:bldP spid="81" grpId="0"/>
      <p:bldP spid="82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374594" y="338388"/>
            <a:ext cx="894386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9600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生态可持续发展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 Development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ecology, brand building,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ecological culture together constitute comprehensive influence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ustainable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competitiveness in the fiercely competitive market. 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 building a sound ecosystem, shaping a strong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Brand image, and establishing a positive ecological </a:t>
            </a:r>
            <a:r>
              <a:rPr kumimoji="0" lang="en-US" altLang="zh-CN" sz="1000" b="0" i="0" u="none" strike="noStrike" kern="1200" cap="none" spc="0" normalizeH="0" noProof="0" dirty="0" err="1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culture,we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can achieve a more solid market position and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sustained 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business growth.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FIVE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870D4F-5C43-76ED-08DB-E51BA741177D}"/>
              </a:ext>
            </a:extLst>
          </p:cNvPr>
          <p:cNvGrpSpPr/>
          <p:nvPr/>
        </p:nvGrpSpPr>
        <p:grpSpPr>
          <a:xfrm>
            <a:off x="670560" y="2365375"/>
            <a:ext cx="10850879" cy="1281684"/>
            <a:chOff x="670560" y="2527300"/>
            <a:chExt cx="10850879" cy="128168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6ADEAAD-A374-2430-63EB-F5D8564D1ABD}"/>
                </a:ext>
              </a:extLst>
            </p:cNvPr>
            <p:cNvSpPr/>
            <p:nvPr/>
          </p:nvSpPr>
          <p:spPr>
            <a:xfrm>
              <a:off x="670560" y="2653284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noFill/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B11EB59-564D-0151-8711-A8F46E16F588}"/>
                </a:ext>
              </a:extLst>
            </p:cNvPr>
            <p:cNvSpPr/>
            <p:nvPr/>
          </p:nvSpPr>
          <p:spPr>
            <a:xfrm>
              <a:off x="670560" y="2527300"/>
              <a:ext cx="10850879" cy="1155700"/>
            </a:xfrm>
            <a:custGeom>
              <a:avLst/>
              <a:gdLst>
                <a:gd name="connsiteX0" fmla="*/ 6267224 w 10850879"/>
                <a:gd name="connsiteY0" fmla="*/ 0 h 1155700"/>
                <a:gd name="connsiteX1" fmla="*/ 8047347 w 10850879"/>
                <a:gd name="connsiteY1" fmla="*/ 0 h 1155700"/>
                <a:gd name="connsiteX2" fmla="*/ 10850879 w 10850879"/>
                <a:gd name="connsiteY2" fmla="*/ 1155700 h 1155700"/>
                <a:gd name="connsiteX3" fmla="*/ 7759486 w 10850879"/>
                <a:gd name="connsiteY3" fmla="*/ 1155700 h 1155700"/>
                <a:gd name="connsiteX4" fmla="*/ 4912134 w 10850879"/>
                <a:gd name="connsiteY4" fmla="*/ 0 h 1155700"/>
                <a:gd name="connsiteX5" fmla="*/ 5938745 w 10850879"/>
                <a:gd name="connsiteY5" fmla="*/ 0 h 1155700"/>
                <a:gd name="connsiteX6" fmla="*/ 7113892 w 10850879"/>
                <a:gd name="connsiteY6" fmla="*/ 1155700 h 1155700"/>
                <a:gd name="connsiteX7" fmla="*/ 3736987 w 10850879"/>
                <a:gd name="connsiteY7" fmla="*/ 1155700 h 1155700"/>
                <a:gd name="connsiteX8" fmla="*/ 2803532 w 10850879"/>
                <a:gd name="connsiteY8" fmla="*/ 0 h 1155700"/>
                <a:gd name="connsiteX9" fmla="*/ 4583656 w 10850879"/>
                <a:gd name="connsiteY9" fmla="*/ 0 h 1155700"/>
                <a:gd name="connsiteX10" fmla="*/ 3091393 w 10850879"/>
                <a:gd name="connsiteY10" fmla="*/ 1155700 h 1155700"/>
                <a:gd name="connsiteX11" fmla="*/ 0 w 10850879"/>
                <a:gd name="connsiteY11" fmla="*/ 1155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50879" h="1155700">
                  <a:moveTo>
                    <a:pt x="6267224" y="0"/>
                  </a:moveTo>
                  <a:lnTo>
                    <a:pt x="8047347" y="0"/>
                  </a:lnTo>
                  <a:lnTo>
                    <a:pt x="10850879" y="1155700"/>
                  </a:lnTo>
                  <a:lnTo>
                    <a:pt x="7759486" y="1155700"/>
                  </a:lnTo>
                  <a:close/>
                  <a:moveTo>
                    <a:pt x="4912134" y="0"/>
                  </a:moveTo>
                  <a:lnTo>
                    <a:pt x="5938745" y="0"/>
                  </a:lnTo>
                  <a:lnTo>
                    <a:pt x="7113892" y="1155700"/>
                  </a:lnTo>
                  <a:lnTo>
                    <a:pt x="3736987" y="1155700"/>
                  </a:lnTo>
                  <a:close/>
                  <a:moveTo>
                    <a:pt x="2803532" y="0"/>
                  </a:moveTo>
                  <a:lnTo>
                    <a:pt x="4583656" y="0"/>
                  </a:lnTo>
                  <a:lnTo>
                    <a:pt x="3091393" y="1155700"/>
                  </a:lnTo>
                  <a:lnTo>
                    <a:pt x="0" y="115570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AE3FE">
                    <a:alpha val="40000"/>
                  </a:srgbClr>
                </a:gs>
                <a:gs pos="85000">
                  <a:srgbClr val="0AE3FE">
                    <a:alpha val="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28000">
                    <a:srgbClr val="19EFFE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2776065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Ecologically Sustainable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969086" y="110236"/>
            <a:ext cx="4654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产研角度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谈</a:t>
            </a: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可持续发展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987A54-EA5B-C515-F255-D191C25F18CD}"/>
              </a:ext>
            </a:extLst>
          </p:cNvPr>
          <p:cNvSpPr/>
          <p:nvPr/>
        </p:nvSpPr>
        <p:spPr>
          <a:xfrm>
            <a:off x="740664" y="4950714"/>
            <a:ext cx="10780776" cy="1155700"/>
          </a:xfrm>
          <a:prstGeom prst="roundRect">
            <a:avLst>
              <a:gd name="adj" fmla="val 6753"/>
            </a:avLst>
          </a:pr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0036F1">
                  <a:alpha val="30000"/>
                </a:srgbClr>
              </a:gs>
            </a:gsLst>
            <a:lin ang="1620000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tIns="180000" rIns="504000" bIns="108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生态，品牌建设，生态文化，三者共同构成在激烈竞争的市场中的全面影响力和持续竞争力。通过构建一个健全的生态系统，塑造强大的品牌形象，并建立积极的生态文化，实现更稳固的市场地位和持续的业务增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5AAAEA4-199D-4B81-8988-3149253441BF}"/>
              </a:ext>
            </a:extLst>
          </p:cNvPr>
          <p:cNvSpPr/>
          <p:nvPr/>
        </p:nvSpPr>
        <p:spPr>
          <a:xfrm>
            <a:off x="1284974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F9D3BB9-D523-4FED-9981-9CE45EDF4359}"/>
              </a:ext>
            </a:extLst>
          </p:cNvPr>
          <p:cNvSpPr/>
          <p:nvPr/>
        </p:nvSpPr>
        <p:spPr>
          <a:xfrm>
            <a:off x="5156200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品牌建设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97FA075-03FD-404D-B097-D27456A8FF18}"/>
              </a:ext>
            </a:extLst>
          </p:cNvPr>
          <p:cNvSpPr/>
          <p:nvPr/>
        </p:nvSpPr>
        <p:spPr>
          <a:xfrm>
            <a:off x="9027426" y="3948684"/>
            <a:ext cx="1879600" cy="5725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生态文化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24FD9EB-A6F0-4131-B180-0B1F6EA4718F}"/>
              </a:ext>
            </a:extLst>
          </p:cNvPr>
          <p:cNvSpPr txBox="1"/>
          <p:nvPr/>
        </p:nvSpPr>
        <p:spPr>
          <a:xfrm>
            <a:off x="2531987" y="1741721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生态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2C5818-94A7-4ED0-8441-E43B3D5374B9}"/>
              </a:ext>
            </a:extLst>
          </p:cNvPr>
          <p:cNvSpPr txBox="1"/>
          <p:nvPr/>
        </p:nvSpPr>
        <p:spPr>
          <a:xfrm>
            <a:off x="5046409" y="1169495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品牌</a:t>
            </a:r>
            <a:endParaRPr kumimoji="0" lang="zh-CN" altLang="en-US" sz="66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C03A6E-3043-44B2-86EF-B3A5E03884F4}"/>
              </a:ext>
            </a:extLst>
          </p:cNvPr>
          <p:cNvSpPr txBox="1"/>
          <p:nvPr/>
        </p:nvSpPr>
        <p:spPr>
          <a:xfrm>
            <a:off x="7522731" y="1697124"/>
            <a:ext cx="22134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文化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5D8D81-6A0A-420E-8851-D24EBF238493}"/>
              </a:ext>
            </a:extLst>
          </p:cNvPr>
          <p:cNvSpPr txBox="1"/>
          <p:nvPr/>
        </p:nvSpPr>
        <p:spPr>
          <a:xfrm>
            <a:off x="1829786" y="2961715"/>
            <a:ext cx="233984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增强市场竞争力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E7A-FCE2-4B5B-86D1-75F8D3E7924F}"/>
              </a:ext>
            </a:extLst>
          </p:cNvPr>
          <p:cNvSpPr txBox="1"/>
          <p:nvPr/>
        </p:nvSpPr>
        <p:spPr>
          <a:xfrm>
            <a:off x="4945126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赢得客户的信任和支持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46B07A-F7A7-448A-9818-B1182D7BE262}"/>
              </a:ext>
            </a:extLst>
          </p:cNvPr>
          <p:cNvSpPr txBox="1"/>
          <p:nvPr/>
        </p:nvSpPr>
        <p:spPr>
          <a:xfrm>
            <a:off x="8108090" y="2961715"/>
            <a:ext cx="2339848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吸引用户和延续产品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 animBg="1"/>
      <p:bldP spid="32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游戏机, 星星&#10;&#10;描述已自动生成">
            <a:extLst>
              <a:ext uri="{FF2B5EF4-FFF2-40B4-BE49-F238E27FC236}">
                <a16:creationId xmlns:a16="http://schemas.microsoft.com/office/drawing/2014/main" id="{231A93DD-5350-C067-779A-E58C344E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7999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FC7F0057-F579-18F7-E50F-28C92517A373}"/>
              </a:ext>
            </a:extLst>
          </p:cNvPr>
          <p:cNvSpPr txBox="1">
            <a:spLocks/>
          </p:cNvSpPr>
          <p:nvPr/>
        </p:nvSpPr>
        <p:spPr>
          <a:xfrm>
            <a:off x="561073" y="264495"/>
            <a:ext cx="5942955" cy="624674"/>
          </a:xfrm>
          <a:prstGeom prst="rect">
            <a:avLst/>
          </a:prstGeom>
        </p:spPr>
        <p:txBody>
          <a:bodyPr vert="horz" lIns="0" tIns="0" rIns="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spc="1400" dirty="0">
                <a:solidFill>
                  <a:prstClr val="white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阿里巴巴普惠体" panose="00020600040101010101" pitchFamily="18" charset="-122"/>
              </a:rPr>
              <a:t>会当凌绝顶   一览众山小</a:t>
            </a:r>
            <a:endParaRPr kumimoji="0" lang="zh-CN" altLang="en-US" sz="2400" i="0" u="none" strike="noStrike" kern="1200" cap="none" spc="1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彩云" panose="02010800040101010101" pitchFamily="2" charset="-122"/>
              <a:ea typeface="华文彩云" panose="02010800040101010101" pitchFamily="2" charset="-122"/>
              <a:cs typeface="阿里巴巴普惠体" panose="00020600040101010101" pitchFamily="18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D2B625A-76DB-7F47-853D-1B771E336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294" y="-1937856"/>
            <a:ext cx="7213994" cy="5815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7CB302-99E1-7D4D-7F52-B656FDC8519B}"/>
              </a:ext>
            </a:extLst>
          </p:cNvPr>
          <p:cNvSpPr txBox="1"/>
          <p:nvPr/>
        </p:nvSpPr>
        <p:spPr>
          <a:xfrm>
            <a:off x="634107" y="5050062"/>
            <a:ext cx="276341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8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92B0B3D-2F48-4320-96F8-F2E74614FED1}"/>
              </a:ext>
            </a:extLst>
          </p:cNvPr>
          <p:cNvSpPr txBox="1"/>
          <p:nvPr/>
        </p:nvSpPr>
        <p:spPr>
          <a:xfrm>
            <a:off x="3266607" y="3062046"/>
            <a:ext cx="424658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2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2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675CECB-84F4-4F8A-8594-BD02E2AE6D99}"/>
              </a:ext>
            </a:extLst>
          </p:cNvPr>
          <p:cNvSpPr txBox="1"/>
          <p:nvPr/>
        </p:nvSpPr>
        <p:spPr>
          <a:xfrm>
            <a:off x="6934200" y="1131689"/>
            <a:ext cx="424658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向前</a:t>
            </a:r>
            <a:r>
              <a:rPr lang="en-US" altLang="zh-CN" sz="140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kumimoji="0" lang="zh-CN" altLang="en-US" sz="140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B16C5-1568-4054-9E7D-B70DC0B3C606}"/>
              </a:ext>
            </a:extLst>
          </p:cNvPr>
          <p:cNvSpPr txBox="1"/>
          <p:nvPr/>
        </p:nvSpPr>
        <p:spPr>
          <a:xfrm>
            <a:off x="216146" y="1190777"/>
            <a:ext cx="6637659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云以业界领先的云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SAAS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平台技术，助力客户业务高速发展。我们采用高度可复用的云技术模型和中台技术模式，灵活快速地构建公有云和私有云的混合云数字化平台。专注于建设实时数据湖和离线数据湖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,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为客户提供高吞吐、低延迟的裸机金属体验。通过大规模的数据存储沉淀，提供高速大数据通道和多元数据支持，保障客户享受尊贵的数字化之旅。</a:t>
            </a:r>
            <a:r>
              <a:rPr lang="en-US" altLang="zh-CN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STC</a:t>
            </a:r>
            <a:r>
              <a:rPr lang="zh-CN" altLang="en-US" sz="14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云正在为公司的蓬勃发展贡献力量</a:t>
            </a:r>
            <a:endParaRPr kumimoji="0" lang="zh-CN" altLang="en-US" sz="1400" b="1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6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33" grpId="0"/>
      <p:bldP spid="3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1870106" y="515224"/>
            <a:ext cx="840576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产品运营模式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Operation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5806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product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decision-makers and designers input profit targets and money-sharing rules.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During</a:t>
            </a:r>
            <a:r>
              <a:rPr lang="en-US" altLang="zh-CN" sz="1000" dirty="0">
                <a:solidFill>
                  <a:schemeClr val="bg1">
                    <a:alpha val="6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the financial accounting cycle, they serve different customer groups through the STC cloud SAAS game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Platform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output phased product operating results. Sustainable development cloud ecological platform.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spc="4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PART ONE</a:t>
            </a:r>
            <a:endParaRPr lang="zh-CN" altLang="en-US" sz="2400" spc="400" dirty="0"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</a:scheme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4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Operational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503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631817" y="110236"/>
            <a:ext cx="2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产品运营纲要</a:t>
            </a: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DA2E1009-7795-C2D0-C336-0B327BF1497F}"/>
              </a:ext>
            </a:extLst>
          </p:cNvPr>
          <p:cNvSpPr/>
          <p:nvPr/>
        </p:nvSpPr>
        <p:spPr>
          <a:xfrm>
            <a:off x="6257404" y="905122"/>
            <a:ext cx="5842642" cy="5842642"/>
          </a:xfrm>
          <a:prstGeom prst="arc">
            <a:avLst>
              <a:gd name="adj1" fmla="val 13939429"/>
              <a:gd name="adj2" fmla="val 8950585"/>
            </a:avLst>
          </a:prstGeom>
          <a:noFill/>
          <a:ln>
            <a:solidFill>
              <a:srgbClr val="19EFFE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A022F2-C646-A798-8AB4-E38AD045A753}"/>
              </a:ext>
            </a:extLst>
          </p:cNvPr>
          <p:cNvSpPr/>
          <p:nvPr/>
        </p:nvSpPr>
        <p:spPr>
          <a:xfrm>
            <a:off x="6566913" y="1345151"/>
            <a:ext cx="5093104" cy="5093104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CE9A9C6-DB73-D5DE-7A4A-7B778B52363D}"/>
              </a:ext>
            </a:extLst>
          </p:cNvPr>
          <p:cNvSpPr/>
          <p:nvPr/>
        </p:nvSpPr>
        <p:spPr>
          <a:xfrm>
            <a:off x="10728806" y="928935"/>
            <a:ext cx="991198" cy="991198"/>
          </a:xfrm>
          <a:prstGeom prst="ellipse">
            <a:avLst/>
          </a:prstGeom>
          <a:gradFill flip="none" rotWithShape="1">
            <a:gsLst>
              <a:gs pos="20000">
                <a:srgbClr val="024CA6"/>
              </a:gs>
              <a:gs pos="80000">
                <a:srgbClr val="19EFF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                                       </a:t>
            </a:r>
            <a:endParaRPr lang="zh-CN" altLang="en-US" sz="20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43C0C7-18E0-C3B1-59E8-D9C572139820}"/>
              </a:ext>
            </a:extLst>
          </p:cNvPr>
          <p:cNvSpPr txBox="1"/>
          <p:nvPr/>
        </p:nvSpPr>
        <p:spPr>
          <a:xfrm>
            <a:off x="636823" y="835391"/>
            <a:ext cx="5462508" cy="245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2000" spc="300" noProof="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游戏平台产品运营模型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运营产品决策和设计者，输入盈利目标和分钱规则，在财务核算周期内，通过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SAAS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游戏平台服务不同客群，输出阶段性产品经营结果。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依据政策导向，产品服务质量数据，市场数据，及客户反馈数据等综合因素，动态规划和丰满数字化云平台的产品类目和服务质量，从而达到可持续发展的循环产品云模式。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E0D38CB-B10D-B903-AA79-A18290C44387}"/>
              </a:ext>
            </a:extLst>
          </p:cNvPr>
          <p:cNvGrpSpPr/>
          <p:nvPr/>
        </p:nvGrpSpPr>
        <p:grpSpPr>
          <a:xfrm>
            <a:off x="621089" y="3544453"/>
            <a:ext cx="1685597" cy="3832639"/>
            <a:chOff x="893011" y="3316172"/>
            <a:chExt cx="1685597" cy="3832639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E50AFC1-0EFE-AE8A-EA10-915124E98841}"/>
                </a:ext>
              </a:extLst>
            </p:cNvPr>
            <p:cNvSpPr txBox="1"/>
            <p:nvPr/>
          </p:nvSpPr>
          <p:spPr>
            <a:xfrm>
              <a:off x="893011" y="4324576"/>
              <a:ext cx="1685597" cy="2824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精细化运营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客户生命周期管理（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CRM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）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建立公域和私域流量池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(AISAS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模型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数据分析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(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帕累托法则</a:t>
              </a:r>
              <a:r>
                <a:rPr lang="en-US" altLang="zh-CN" sz="105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)</a:t>
              </a: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08C1047-F836-A3BE-E876-FF32AF5D14BA}"/>
                </a:ext>
              </a:extLst>
            </p:cNvPr>
            <p:cNvGrpSpPr/>
            <p:nvPr/>
          </p:nvGrpSpPr>
          <p:grpSpPr>
            <a:xfrm>
              <a:off x="1345865" y="3316172"/>
              <a:ext cx="798628" cy="798628"/>
              <a:chOff x="1457775" y="3118811"/>
              <a:chExt cx="995989" cy="99598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7C42E6B-7F3B-50F5-27A2-2CD153BD81B7}"/>
                  </a:ext>
                </a:extLst>
              </p:cNvPr>
              <p:cNvSpPr/>
              <p:nvPr/>
            </p:nvSpPr>
            <p:spPr>
              <a:xfrm>
                <a:off x="1457775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87" name="图形 172">
                <a:extLst>
                  <a:ext uri="{FF2B5EF4-FFF2-40B4-BE49-F238E27FC236}">
                    <a16:creationId xmlns:a16="http://schemas.microsoft.com/office/drawing/2014/main" id="{AEABBC34-93B1-0BAE-79E4-15A0903DB29C}"/>
                  </a:ext>
                </a:extLst>
              </p:cNvPr>
              <p:cNvSpPr/>
              <p:nvPr/>
            </p:nvSpPr>
            <p:spPr>
              <a:xfrm>
                <a:off x="171076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862DE8-A414-C77A-5E43-600D0E1BEE84}"/>
              </a:ext>
            </a:extLst>
          </p:cNvPr>
          <p:cNvGrpSpPr/>
          <p:nvPr/>
        </p:nvGrpSpPr>
        <p:grpSpPr>
          <a:xfrm>
            <a:off x="2420944" y="3544453"/>
            <a:ext cx="1938951" cy="2936303"/>
            <a:chOff x="804410" y="3316172"/>
            <a:chExt cx="1938951" cy="293630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E0ED476-9C57-361A-5B6D-84F9A37C3C8D}"/>
                </a:ext>
              </a:extLst>
            </p:cNvPr>
            <p:cNvSpPr txBox="1"/>
            <p:nvPr/>
          </p:nvSpPr>
          <p:spPr>
            <a:xfrm>
              <a:off x="804410" y="4346119"/>
              <a:ext cx="1938951" cy="190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依据客户场需求， 场景化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灵活搭建，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一键部署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支持小型到大型企业不同规模，产品自动更新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可靠的数据安全保障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B2E7D46-7237-41E4-FC97-E25B5F64C334}"/>
                </a:ext>
              </a:extLst>
            </p:cNvPr>
            <p:cNvGrpSpPr/>
            <p:nvPr/>
          </p:nvGrpSpPr>
          <p:grpSpPr>
            <a:xfrm>
              <a:off x="1197813" y="3316172"/>
              <a:ext cx="798628" cy="798628"/>
              <a:chOff x="1273136" y="3118811"/>
              <a:chExt cx="995990" cy="995989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461A0B0E-F414-32B0-778A-2B4412FF6562}"/>
                  </a:ext>
                </a:extLst>
              </p:cNvPr>
              <p:cNvSpPr/>
              <p:nvPr/>
            </p:nvSpPr>
            <p:spPr>
              <a:xfrm>
                <a:off x="1273136" y="3118811"/>
                <a:ext cx="995990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2" name="图形 172">
                <a:extLst>
                  <a:ext uri="{FF2B5EF4-FFF2-40B4-BE49-F238E27FC236}">
                    <a16:creationId xmlns:a16="http://schemas.microsoft.com/office/drawing/2014/main" id="{8159D473-6558-9683-06EF-FCE31C7592A4}"/>
                  </a:ext>
                </a:extLst>
              </p:cNvPr>
              <p:cNvSpPr/>
              <p:nvPr/>
            </p:nvSpPr>
            <p:spPr>
              <a:xfrm>
                <a:off x="1526126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5611497-192B-846A-7A76-715A7D72CBDE}"/>
              </a:ext>
            </a:extLst>
          </p:cNvPr>
          <p:cNvGrpSpPr/>
          <p:nvPr/>
        </p:nvGrpSpPr>
        <p:grpSpPr>
          <a:xfrm>
            <a:off x="4431557" y="3544453"/>
            <a:ext cx="1938951" cy="3468758"/>
            <a:chOff x="893011" y="3316172"/>
            <a:chExt cx="1938951" cy="346875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7D2505C-9205-C34D-1026-43727DF6D5CD}"/>
                </a:ext>
              </a:extLst>
            </p:cNvPr>
            <p:cNvSpPr txBox="1"/>
            <p:nvPr/>
          </p:nvSpPr>
          <p:spPr>
            <a:xfrm>
              <a:off x="893011" y="4324576"/>
              <a:ext cx="1938951" cy="2460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平台目标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傻瓜式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“积木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”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搭建模式，分钟级别创建平台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eriod" startAt="2"/>
                <a:tabLst/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高效运营，降本增效，显著提升实际利润率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智能化平台，丰富应用    生态，抢占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市场占有份额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228600" marR="0" lvl="0" indent="-22860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32AE1A2-98AC-4AEF-9FC0-ADE2F2F03746}"/>
                </a:ext>
              </a:extLst>
            </p:cNvPr>
            <p:cNvGrpSpPr/>
            <p:nvPr/>
          </p:nvGrpSpPr>
          <p:grpSpPr>
            <a:xfrm>
              <a:off x="1248613" y="3316172"/>
              <a:ext cx="798628" cy="798628"/>
              <a:chOff x="1336490" y="3118811"/>
              <a:chExt cx="995989" cy="995989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92D35179-2B53-99C4-4636-E35D77573626}"/>
                  </a:ext>
                </a:extLst>
              </p:cNvPr>
              <p:cNvSpPr/>
              <p:nvPr/>
            </p:nvSpPr>
            <p:spPr>
              <a:xfrm>
                <a:off x="1336490" y="3118811"/>
                <a:ext cx="995989" cy="995989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97" name="图形 172">
                <a:extLst>
                  <a:ext uri="{FF2B5EF4-FFF2-40B4-BE49-F238E27FC236}">
                    <a16:creationId xmlns:a16="http://schemas.microsoft.com/office/drawing/2014/main" id="{ACC2F6BB-ADC4-4CFB-F3E3-FC24156B8882}"/>
                  </a:ext>
                </a:extLst>
              </p:cNvPr>
              <p:cNvSpPr/>
              <p:nvPr/>
            </p:nvSpPr>
            <p:spPr>
              <a:xfrm>
                <a:off x="1589481" y="3371808"/>
                <a:ext cx="490005" cy="489994"/>
              </a:xfrm>
              <a:custGeom>
                <a:avLst/>
                <a:gdLst>
                  <a:gd name="connsiteX0" fmla="*/ 34838 w 258789"/>
                  <a:gd name="connsiteY0" fmla="*/ 740 h 258783"/>
                  <a:gd name="connsiteX1" fmla="*/ 62021 w 258789"/>
                  <a:gd name="connsiteY1" fmla="*/ 1852 h 258783"/>
                  <a:gd name="connsiteX2" fmla="*/ 96661 w 258789"/>
                  <a:gd name="connsiteY2" fmla="*/ 13842 h 258783"/>
                  <a:gd name="connsiteX3" fmla="*/ 129388 w 258789"/>
                  <a:gd name="connsiteY3" fmla="*/ 32560 h 258783"/>
                  <a:gd name="connsiteX4" fmla="*/ 164012 w 258789"/>
                  <a:gd name="connsiteY4" fmla="*/ 12966 h 258783"/>
                  <a:gd name="connsiteX5" fmla="*/ 195209 w 258789"/>
                  <a:gd name="connsiteY5" fmla="*/ 2179 h 258783"/>
                  <a:gd name="connsiteX6" fmla="*/ 218973 w 258789"/>
                  <a:gd name="connsiteY6" fmla="*/ 162 h 258783"/>
                  <a:gd name="connsiteX7" fmla="*/ 236981 w 258789"/>
                  <a:gd name="connsiteY7" fmla="*/ 4812 h 258783"/>
                  <a:gd name="connsiteX8" fmla="*/ 255313 w 258789"/>
                  <a:gd name="connsiteY8" fmla="*/ 24806 h 258783"/>
                  <a:gd name="connsiteX9" fmla="*/ 257662 w 258789"/>
                  <a:gd name="connsiteY9" fmla="*/ 57982 h 258783"/>
                  <a:gd name="connsiteX10" fmla="*/ 247167 w 258789"/>
                  <a:gd name="connsiteY10" fmla="*/ 91775 h 258783"/>
                  <a:gd name="connsiteX11" fmla="*/ 226222 w 258789"/>
                  <a:gd name="connsiteY11" fmla="*/ 129392 h 258783"/>
                  <a:gd name="connsiteX12" fmla="*/ 250428 w 258789"/>
                  <a:gd name="connsiteY12" fmla="*/ 174917 h 258783"/>
                  <a:gd name="connsiteX13" fmla="*/ 258764 w 258789"/>
                  <a:gd name="connsiteY13" fmla="*/ 215899 h 258783"/>
                  <a:gd name="connsiteX14" fmla="*/ 249371 w 258789"/>
                  <a:gd name="connsiteY14" fmla="*/ 244159 h 258783"/>
                  <a:gd name="connsiteX15" fmla="*/ 237392 w 258789"/>
                  <a:gd name="connsiteY15" fmla="*/ 253772 h 258783"/>
                  <a:gd name="connsiteX16" fmla="*/ 218654 w 258789"/>
                  <a:gd name="connsiteY16" fmla="*/ 258647 h 258783"/>
                  <a:gd name="connsiteX17" fmla="*/ 178984 w 258789"/>
                  <a:gd name="connsiteY17" fmla="*/ 251935 h 258783"/>
                  <a:gd name="connsiteX18" fmla="*/ 129393 w 258789"/>
                  <a:gd name="connsiteY18" fmla="*/ 226222 h 258783"/>
                  <a:gd name="connsiteX19" fmla="*/ 78995 w 258789"/>
                  <a:gd name="connsiteY19" fmla="*/ 252216 h 258783"/>
                  <a:gd name="connsiteX20" fmla="*/ 41309 w 258789"/>
                  <a:gd name="connsiteY20" fmla="*/ 258716 h 258783"/>
                  <a:gd name="connsiteX21" fmla="*/ 24358 w 258789"/>
                  <a:gd name="connsiteY21" fmla="*/ 255133 h 258783"/>
                  <a:gd name="connsiteX22" fmla="*/ 10835 w 258789"/>
                  <a:gd name="connsiteY22" fmla="*/ 245806 h 258783"/>
                  <a:gd name="connsiteX23" fmla="*/ 163 w 258789"/>
                  <a:gd name="connsiteY23" fmla="*/ 218945 h 258783"/>
                  <a:gd name="connsiteX24" fmla="*/ 7007 w 258789"/>
                  <a:gd name="connsiteY24" fmla="*/ 178543 h 258783"/>
                  <a:gd name="connsiteX25" fmla="*/ 32537 w 258789"/>
                  <a:gd name="connsiteY25" fmla="*/ 129392 h 258783"/>
                  <a:gd name="connsiteX26" fmla="*/ 10511 w 258789"/>
                  <a:gd name="connsiteY26" fmla="*/ 89208 h 258783"/>
                  <a:gd name="connsiteX27" fmla="*/ 482 w 258789"/>
                  <a:gd name="connsiteY27" fmla="*/ 53324 h 258783"/>
                  <a:gd name="connsiteX28" fmla="*/ 492 w 258789"/>
                  <a:gd name="connsiteY28" fmla="*/ 36540 h 258783"/>
                  <a:gd name="connsiteX29" fmla="*/ 11752 w 258789"/>
                  <a:gd name="connsiteY29" fmla="*/ 12043 h 258783"/>
                  <a:gd name="connsiteX30" fmla="*/ 34838 w 258789"/>
                  <a:gd name="connsiteY30" fmla="*/ 740 h 258783"/>
                  <a:gd name="connsiteX31" fmla="*/ 32702 w 258789"/>
                  <a:gd name="connsiteY31" fmla="*/ 15943 h 258783"/>
                  <a:gd name="connsiteX32" fmla="*/ 19663 w 258789"/>
                  <a:gd name="connsiteY32" fmla="*/ 24910 h 258783"/>
                  <a:gd name="connsiteX33" fmla="*/ 14393 w 258789"/>
                  <a:gd name="connsiteY33" fmla="*/ 42882 h 258783"/>
                  <a:gd name="connsiteX34" fmla="*/ 19823 w 258789"/>
                  <a:gd name="connsiteY34" fmla="*/ 73283 h 258783"/>
                  <a:gd name="connsiteX35" fmla="*/ 41487 w 258789"/>
                  <a:gd name="connsiteY35" fmla="*/ 116736 h 258783"/>
                  <a:gd name="connsiteX36" fmla="*/ 61707 w 258789"/>
                  <a:gd name="connsiteY36" fmla="*/ 91975 h 258783"/>
                  <a:gd name="connsiteX37" fmla="*/ 116741 w 258789"/>
                  <a:gd name="connsiteY37" fmla="*/ 41481 h 258783"/>
                  <a:gd name="connsiteX38" fmla="*/ 87514 w 258789"/>
                  <a:gd name="connsiteY38" fmla="*/ 25462 h 258783"/>
                  <a:gd name="connsiteX39" fmla="*/ 53824 w 258789"/>
                  <a:gd name="connsiteY39" fmla="*/ 15018 h 258783"/>
                  <a:gd name="connsiteX40" fmla="*/ 32702 w 258789"/>
                  <a:gd name="connsiteY40" fmla="*/ 15943 h 258783"/>
                  <a:gd name="connsiteX41" fmla="*/ 206086 w 258789"/>
                  <a:gd name="connsiteY41" fmla="*/ 14874 h 258783"/>
                  <a:gd name="connsiteX42" fmla="*/ 174469 w 258789"/>
                  <a:gd name="connsiteY42" fmla="*/ 24061 h 258783"/>
                  <a:gd name="connsiteX43" fmla="*/ 142034 w 258789"/>
                  <a:gd name="connsiteY43" fmla="*/ 41471 h 258783"/>
                  <a:gd name="connsiteX44" fmla="*/ 172488 w 258789"/>
                  <a:gd name="connsiteY44" fmla="*/ 66888 h 258783"/>
                  <a:gd name="connsiteX45" fmla="*/ 217316 w 258789"/>
                  <a:gd name="connsiteY45" fmla="*/ 116741 h 258783"/>
                  <a:gd name="connsiteX46" fmla="*/ 238372 w 258789"/>
                  <a:gd name="connsiteY46" fmla="*/ 74966 h 258783"/>
                  <a:gd name="connsiteX47" fmla="*/ 244375 w 258789"/>
                  <a:gd name="connsiteY47" fmla="*/ 42274 h 258783"/>
                  <a:gd name="connsiteX48" fmla="*/ 238572 w 258789"/>
                  <a:gd name="connsiteY48" fmla="*/ 24185 h 258783"/>
                  <a:gd name="connsiteX49" fmla="*/ 225604 w 258789"/>
                  <a:gd name="connsiteY49" fmla="*/ 15804 h 258783"/>
                  <a:gd name="connsiteX50" fmla="*/ 206086 w 258789"/>
                  <a:gd name="connsiteY50" fmla="*/ 14874 h 258783"/>
                  <a:gd name="connsiteX51" fmla="*/ 98771 w 258789"/>
                  <a:gd name="connsiteY51" fmla="*/ 74966 h 258783"/>
                  <a:gd name="connsiteX52" fmla="*/ 50061 w 258789"/>
                  <a:gd name="connsiteY52" fmla="*/ 129395 h 258783"/>
                  <a:gd name="connsiteX53" fmla="*/ 75268 w 258789"/>
                  <a:gd name="connsiteY53" fmla="*/ 160348 h 258783"/>
                  <a:gd name="connsiteX54" fmla="*/ 129393 w 258789"/>
                  <a:gd name="connsiteY54" fmla="*/ 208726 h 258783"/>
                  <a:gd name="connsiteX55" fmla="*/ 160001 w 258789"/>
                  <a:gd name="connsiteY55" fmla="*/ 183829 h 258783"/>
                  <a:gd name="connsiteX56" fmla="*/ 208724 w 258789"/>
                  <a:gd name="connsiteY56" fmla="*/ 129395 h 258783"/>
                  <a:gd name="connsiteX57" fmla="*/ 183811 w 258789"/>
                  <a:gd name="connsiteY57" fmla="*/ 98766 h 258783"/>
                  <a:gd name="connsiteX58" fmla="*/ 129393 w 258789"/>
                  <a:gd name="connsiteY58" fmla="*/ 50061 h 258783"/>
                  <a:gd name="connsiteX59" fmla="*/ 98771 w 258789"/>
                  <a:gd name="connsiteY59" fmla="*/ 74966 h 258783"/>
                  <a:gd name="connsiteX60" fmla="*/ 41461 w 258789"/>
                  <a:gd name="connsiteY60" fmla="*/ 142051 h 258783"/>
                  <a:gd name="connsiteX61" fmla="*/ 19362 w 258789"/>
                  <a:gd name="connsiteY61" fmla="*/ 186882 h 258783"/>
                  <a:gd name="connsiteX62" fmla="*/ 14484 w 258789"/>
                  <a:gd name="connsiteY62" fmla="*/ 217769 h 258783"/>
                  <a:gd name="connsiteX63" fmla="*/ 20312 w 258789"/>
                  <a:gd name="connsiteY63" fmla="*/ 234741 h 258783"/>
                  <a:gd name="connsiteX64" fmla="*/ 32958 w 258789"/>
                  <a:gd name="connsiteY64" fmla="*/ 242917 h 258783"/>
                  <a:gd name="connsiteX65" fmla="*/ 53431 w 258789"/>
                  <a:gd name="connsiteY65" fmla="*/ 243819 h 258783"/>
                  <a:gd name="connsiteX66" fmla="*/ 82474 w 258789"/>
                  <a:gd name="connsiteY66" fmla="*/ 235493 h 258783"/>
                  <a:gd name="connsiteX67" fmla="*/ 116739 w 258789"/>
                  <a:gd name="connsiteY67" fmla="*/ 217305 h 258783"/>
                  <a:gd name="connsiteX68" fmla="*/ 87101 w 258789"/>
                  <a:gd name="connsiteY68" fmla="*/ 192646 h 258783"/>
                  <a:gd name="connsiteX69" fmla="*/ 41461 w 258789"/>
                  <a:gd name="connsiteY69" fmla="*/ 142051 h 258783"/>
                  <a:gd name="connsiteX70" fmla="*/ 217308 w 258789"/>
                  <a:gd name="connsiteY70" fmla="*/ 142046 h 258783"/>
                  <a:gd name="connsiteX71" fmla="*/ 180816 w 258789"/>
                  <a:gd name="connsiteY71" fmla="*/ 183895 h 258783"/>
                  <a:gd name="connsiteX72" fmla="*/ 142041 w 258789"/>
                  <a:gd name="connsiteY72" fmla="*/ 217308 h 258783"/>
                  <a:gd name="connsiteX73" fmla="*/ 184754 w 258789"/>
                  <a:gd name="connsiteY73" fmla="*/ 238706 h 258783"/>
                  <a:gd name="connsiteX74" fmla="*/ 208455 w 258789"/>
                  <a:gd name="connsiteY74" fmla="*/ 244169 h 258783"/>
                  <a:gd name="connsiteX75" fmla="*/ 229724 w 258789"/>
                  <a:gd name="connsiteY75" fmla="*/ 241491 h 258783"/>
                  <a:gd name="connsiteX76" fmla="*/ 240891 w 258789"/>
                  <a:gd name="connsiteY76" fmla="*/ 230955 h 258783"/>
                  <a:gd name="connsiteX77" fmla="*/ 244352 w 258789"/>
                  <a:gd name="connsiteY77" fmla="*/ 210956 h 258783"/>
                  <a:gd name="connsiteX78" fmla="*/ 239269 w 258789"/>
                  <a:gd name="connsiteY78" fmla="*/ 186403 h 258783"/>
                  <a:gd name="connsiteX79" fmla="*/ 217308 w 258789"/>
                  <a:gd name="connsiteY79" fmla="*/ 142046 h 258783"/>
                  <a:gd name="connsiteX80" fmla="*/ 124320 w 258789"/>
                  <a:gd name="connsiteY80" fmla="*/ 93797 h 258783"/>
                  <a:gd name="connsiteX81" fmla="*/ 142267 w 258789"/>
                  <a:gd name="connsiteY81" fmla="*/ 95811 h 258783"/>
                  <a:gd name="connsiteX82" fmla="*/ 163039 w 258789"/>
                  <a:gd name="connsiteY82" fmla="*/ 116698 h 258783"/>
                  <a:gd name="connsiteX83" fmla="*/ 158777 w 258789"/>
                  <a:gd name="connsiteY83" fmla="*/ 150119 h 258783"/>
                  <a:gd name="connsiteX84" fmla="*/ 129395 w 258789"/>
                  <a:gd name="connsiteY84" fmla="*/ 165312 h 258783"/>
                  <a:gd name="connsiteX85" fmla="*/ 101343 w 258789"/>
                  <a:gd name="connsiteY85" fmla="*/ 151890 h 258783"/>
                  <a:gd name="connsiteX86" fmla="*/ 94317 w 258789"/>
                  <a:gd name="connsiteY86" fmla="*/ 121469 h 258783"/>
                  <a:gd name="connsiteX87" fmla="*/ 111876 w 258789"/>
                  <a:gd name="connsiteY87" fmla="*/ 97975 h 258783"/>
                  <a:gd name="connsiteX88" fmla="*/ 124320 w 258789"/>
                  <a:gd name="connsiteY88" fmla="*/ 93797 h 258783"/>
                  <a:gd name="connsiteX89" fmla="*/ 127910 w 258789"/>
                  <a:gd name="connsiteY89" fmla="*/ 107867 h 258783"/>
                  <a:gd name="connsiteX90" fmla="*/ 114461 w 258789"/>
                  <a:gd name="connsiteY90" fmla="*/ 113855 h 258783"/>
                  <a:gd name="connsiteX91" fmla="*/ 108035 w 258789"/>
                  <a:gd name="connsiteY91" fmla="*/ 126326 h 258783"/>
                  <a:gd name="connsiteX92" fmla="*/ 111243 w 258789"/>
                  <a:gd name="connsiteY92" fmla="*/ 141022 h 258783"/>
                  <a:gd name="connsiteX93" fmla="*/ 122518 w 258789"/>
                  <a:gd name="connsiteY93" fmla="*/ 149827 h 258783"/>
                  <a:gd name="connsiteX94" fmla="*/ 136766 w 258789"/>
                  <a:gd name="connsiteY94" fmla="*/ 149655 h 258783"/>
                  <a:gd name="connsiteX95" fmla="*/ 148655 w 258789"/>
                  <a:gd name="connsiteY95" fmla="*/ 139074 h 258783"/>
                  <a:gd name="connsiteX96" fmla="*/ 150048 w 258789"/>
                  <a:gd name="connsiteY96" fmla="*/ 123212 h 258783"/>
                  <a:gd name="connsiteX97" fmla="*/ 142133 w 258789"/>
                  <a:gd name="connsiteY97" fmla="*/ 112013 h 258783"/>
                  <a:gd name="connsiteX98" fmla="*/ 127910 w 258789"/>
                  <a:gd name="connsiteY98" fmla="*/ 107867 h 25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258789" h="258783">
                    <a:moveTo>
                      <a:pt x="34838" y="740"/>
                    </a:moveTo>
                    <a:cubicBezTo>
                      <a:pt x="43866" y="-674"/>
                      <a:pt x="53099" y="71"/>
                      <a:pt x="62021" y="1852"/>
                    </a:cubicBezTo>
                    <a:cubicBezTo>
                      <a:pt x="74034" y="4303"/>
                      <a:pt x="85585" y="8635"/>
                      <a:pt x="96661" y="13842"/>
                    </a:cubicBezTo>
                    <a:cubicBezTo>
                      <a:pt x="108040" y="19217"/>
                      <a:pt x="118936" y="25566"/>
                      <a:pt x="129388" y="32560"/>
                    </a:cubicBezTo>
                    <a:cubicBezTo>
                      <a:pt x="140422" y="25181"/>
                      <a:pt x="151949" y="18512"/>
                      <a:pt x="164012" y="12966"/>
                    </a:cubicBezTo>
                    <a:cubicBezTo>
                      <a:pt x="174023" y="8367"/>
                      <a:pt x="184430" y="4536"/>
                      <a:pt x="195209" y="2179"/>
                    </a:cubicBezTo>
                    <a:cubicBezTo>
                      <a:pt x="202997" y="487"/>
                      <a:pt x="211004" y="-375"/>
                      <a:pt x="218973" y="162"/>
                    </a:cubicBezTo>
                    <a:cubicBezTo>
                      <a:pt x="225181" y="616"/>
                      <a:pt x="231386" y="2027"/>
                      <a:pt x="236981" y="4812"/>
                    </a:cubicBezTo>
                    <a:cubicBezTo>
                      <a:pt x="245333" y="8853"/>
                      <a:pt x="251961" y="16168"/>
                      <a:pt x="255313" y="24806"/>
                    </a:cubicBezTo>
                    <a:cubicBezTo>
                      <a:pt x="259479" y="35309"/>
                      <a:pt x="259408" y="46972"/>
                      <a:pt x="257662" y="57982"/>
                    </a:cubicBezTo>
                    <a:cubicBezTo>
                      <a:pt x="255767" y="69670"/>
                      <a:pt x="251908" y="80958"/>
                      <a:pt x="247167" y="91775"/>
                    </a:cubicBezTo>
                    <a:cubicBezTo>
                      <a:pt x="241375" y="104928"/>
                      <a:pt x="234209" y="117450"/>
                      <a:pt x="226222" y="129392"/>
                    </a:cubicBezTo>
                    <a:cubicBezTo>
                      <a:pt x="235785" y="143701"/>
                      <a:pt x="244207" y="158845"/>
                      <a:pt x="250428" y="174917"/>
                    </a:cubicBezTo>
                    <a:cubicBezTo>
                      <a:pt x="255410" y="187979"/>
                      <a:pt x="259051" y="201824"/>
                      <a:pt x="258764" y="215899"/>
                    </a:cubicBezTo>
                    <a:cubicBezTo>
                      <a:pt x="258572" y="225946"/>
                      <a:pt x="255843" y="236281"/>
                      <a:pt x="249371" y="244159"/>
                    </a:cubicBezTo>
                    <a:cubicBezTo>
                      <a:pt x="246110" y="248157"/>
                      <a:pt x="241993" y="251441"/>
                      <a:pt x="237392" y="253772"/>
                    </a:cubicBezTo>
                    <a:cubicBezTo>
                      <a:pt x="231594" y="256737"/>
                      <a:pt x="225123" y="258206"/>
                      <a:pt x="218654" y="258647"/>
                    </a:cubicBezTo>
                    <a:cubicBezTo>
                      <a:pt x="205121" y="259473"/>
                      <a:pt x="191681" y="256397"/>
                      <a:pt x="178984" y="251935"/>
                    </a:cubicBezTo>
                    <a:cubicBezTo>
                      <a:pt x="161395" y="245641"/>
                      <a:pt x="144900" y="236580"/>
                      <a:pt x="129393" y="226222"/>
                    </a:cubicBezTo>
                    <a:cubicBezTo>
                      <a:pt x="113642" y="236730"/>
                      <a:pt x="96889" y="245917"/>
                      <a:pt x="78995" y="252216"/>
                    </a:cubicBezTo>
                    <a:cubicBezTo>
                      <a:pt x="66909" y="256397"/>
                      <a:pt x="54166" y="259266"/>
                      <a:pt x="41309" y="258716"/>
                    </a:cubicBezTo>
                    <a:cubicBezTo>
                      <a:pt x="35520" y="258424"/>
                      <a:pt x="29727" y="257358"/>
                      <a:pt x="24358" y="255133"/>
                    </a:cubicBezTo>
                    <a:cubicBezTo>
                      <a:pt x="19253" y="253045"/>
                      <a:pt x="14575" y="249878"/>
                      <a:pt x="10835" y="245806"/>
                    </a:cubicBezTo>
                    <a:cubicBezTo>
                      <a:pt x="4103" y="238557"/>
                      <a:pt x="806" y="228692"/>
                      <a:pt x="163" y="218945"/>
                    </a:cubicBezTo>
                    <a:cubicBezTo>
                      <a:pt x="-742" y="205163"/>
                      <a:pt x="2423" y="191458"/>
                      <a:pt x="7007" y="178543"/>
                    </a:cubicBezTo>
                    <a:cubicBezTo>
                      <a:pt x="13290" y="161116"/>
                      <a:pt x="22311" y="144793"/>
                      <a:pt x="32537" y="129392"/>
                    </a:cubicBezTo>
                    <a:cubicBezTo>
                      <a:pt x="24072" y="116657"/>
                      <a:pt x="16473" y="103304"/>
                      <a:pt x="10511" y="89208"/>
                    </a:cubicBezTo>
                    <a:cubicBezTo>
                      <a:pt x="5686" y="77740"/>
                      <a:pt x="1881" y="65727"/>
                      <a:pt x="482" y="53324"/>
                    </a:cubicBezTo>
                    <a:cubicBezTo>
                      <a:pt x="-111" y="47752"/>
                      <a:pt x="-212" y="42102"/>
                      <a:pt x="492" y="36540"/>
                    </a:cubicBezTo>
                    <a:cubicBezTo>
                      <a:pt x="1620" y="27500"/>
                      <a:pt x="5218" y="18535"/>
                      <a:pt x="11752" y="12043"/>
                    </a:cubicBezTo>
                    <a:cubicBezTo>
                      <a:pt x="17861" y="5762"/>
                      <a:pt x="26261" y="2088"/>
                      <a:pt x="34838" y="740"/>
                    </a:cubicBezTo>
                    <a:moveTo>
                      <a:pt x="32702" y="15943"/>
                    </a:moveTo>
                    <a:cubicBezTo>
                      <a:pt x="27553" y="17433"/>
                      <a:pt x="22762" y="20481"/>
                      <a:pt x="19663" y="24910"/>
                    </a:cubicBezTo>
                    <a:cubicBezTo>
                      <a:pt x="15966" y="30115"/>
                      <a:pt x="14590" y="36601"/>
                      <a:pt x="14393" y="42882"/>
                    </a:cubicBezTo>
                    <a:cubicBezTo>
                      <a:pt x="14086" y="53264"/>
                      <a:pt x="16552" y="63503"/>
                      <a:pt x="19823" y="73283"/>
                    </a:cubicBezTo>
                    <a:cubicBezTo>
                      <a:pt x="25080" y="88646"/>
                      <a:pt x="32750" y="103083"/>
                      <a:pt x="41487" y="116736"/>
                    </a:cubicBezTo>
                    <a:cubicBezTo>
                      <a:pt x="47837" y="108171"/>
                      <a:pt x="54607" y="99926"/>
                      <a:pt x="61707" y="91975"/>
                    </a:cubicBezTo>
                    <a:cubicBezTo>
                      <a:pt x="78349" y="73410"/>
                      <a:pt x="96727" y="56365"/>
                      <a:pt x="116741" y="41481"/>
                    </a:cubicBezTo>
                    <a:cubicBezTo>
                      <a:pt x="107371" y="35496"/>
                      <a:pt x="97656" y="30026"/>
                      <a:pt x="87514" y="25462"/>
                    </a:cubicBezTo>
                    <a:cubicBezTo>
                      <a:pt x="76763" y="20661"/>
                      <a:pt x="65518" y="16713"/>
                      <a:pt x="53824" y="15018"/>
                    </a:cubicBezTo>
                    <a:cubicBezTo>
                      <a:pt x="46818" y="14083"/>
                      <a:pt x="39546" y="13946"/>
                      <a:pt x="32702" y="15943"/>
                    </a:cubicBezTo>
                    <a:moveTo>
                      <a:pt x="206086" y="14874"/>
                    </a:moveTo>
                    <a:cubicBezTo>
                      <a:pt x="195155" y="16290"/>
                      <a:pt x="184587" y="19772"/>
                      <a:pt x="174469" y="24061"/>
                    </a:cubicBezTo>
                    <a:cubicBezTo>
                      <a:pt x="163158" y="28876"/>
                      <a:pt x="152395" y="34881"/>
                      <a:pt x="142034" y="41471"/>
                    </a:cubicBezTo>
                    <a:cubicBezTo>
                      <a:pt x="152656" y="49361"/>
                      <a:pt x="162806" y="57873"/>
                      <a:pt x="172488" y="66888"/>
                    </a:cubicBezTo>
                    <a:cubicBezTo>
                      <a:pt x="188854" y="82147"/>
                      <a:pt x="203950" y="98789"/>
                      <a:pt x="217316" y="116741"/>
                    </a:cubicBezTo>
                    <a:cubicBezTo>
                      <a:pt x="225690" y="103565"/>
                      <a:pt x="233145" y="89713"/>
                      <a:pt x="238372" y="74966"/>
                    </a:cubicBezTo>
                    <a:cubicBezTo>
                      <a:pt x="242031" y="64481"/>
                      <a:pt x="244793" y="53459"/>
                      <a:pt x="244375" y="42274"/>
                    </a:cubicBezTo>
                    <a:cubicBezTo>
                      <a:pt x="244076" y="35899"/>
                      <a:pt x="242558" y="29311"/>
                      <a:pt x="238572" y="24185"/>
                    </a:cubicBezTo>
                    <a:cubicBezTo>
                      <a:pt x="235387" y="19987"/>
                      <a:pt x="230636" y="17190"/>
                      <a:pt x="225604" y="15804"/>
                    </a:cubicBezTo>
                    <a:cubicBezTo>
                      <a:pt x="219267" y="14048"/>
                      <a:pt x="212570" y="14103"/>
                      <a:pt x="206086" y="14874"/>
                    </a:cubicBezTo>
                    <a:moveTo>
                      <a:pt x="98771" y="74966"/>
                    </a:moveTo>
                    <a:cubicBezTo>
                      <a:pt x="80776" y="91420"/>
                      <a:pt x="64314" y="109595"/>
                      <a:pt x="50061" y="129395"/>
                    </a:cubicBezTo>
                    <a:cubicBezTo>
                      <a:pt x="57835" y="140204"/>
                      <a:pt x="66283" y="150522"/>
                      <a:pt x="75268" y="160348"/>
                    </a:cubicBezTo>
                    <a:cubicBezTo>
                      <a:pt x="91641" y="178214"/>
                      <a:pt x="109717" y="194557"/>
                      <a:pt x="129393" y="208726"/>
                    </a:cubicBezTo>
                    <a:cubicBezTo>
                      <a:pt x="140073" y="201038"/>
                      <a:pt x="150281" y="192702"/>
                      <a:pt x="160001" y="183829"/>
                    </a:cubicBezTo>
                    <a:cubicBezTo>
                      <a:pt x="178004" y="167377"/>
                      <a:pt x="194461" y="149191"/>
                      <a:pt x="208724" y="129395"/>
                    </a:cubicBezTo>
                    <a:cubicBezTo>
                      <a:pt x="201029" y="118707"/>
                      <a:pt x="192690" y="108491"/>
                      <a:pt x="183811" y="98766"/>
                    </a:cubicBezTo>
                    <a:cubicBezTo>
                      <a:pt x="167362" y="80771"/>
                      <a:pt x="149182" y="64319"/>
                      <a:pt x="129393" y="50061"/>
                    </a:cubicBezTo>
                    <a:cubicBezTo>
                      <a:pt x="118705" y="57746"/>
                      <a:pt x="108496" y="66095"/>
                      <a:pt x="98771" y="74966"/>
                    </a:cubicBezTo>
                    <a:moveTo>
                      <a:pt x="41461" y="142051"/>
                    </a:moveTo>
                    <a:cubicBezTo>
                      <a:pt x="32512" y="156132"/>
                      <a:pt x="24607" y="171000"/>
                      <a:pt x="19362" y="186882"/>
                    </a:cubicBezTo>
                    <a:cubicBezTo>
                      <a:pt x="16149" y="196825"/>
                      <a:pt x="13810" y="207259"/>
                      <a:pt x="14484" y="217769"/>
                    </a:cubicBezTo>
                    <a:cubicBezTo>
                      <a:pt x="14907" y="223787"/>
                      <a:pt x="16524" y="229934"/>
                      <a:pt x="20312" y="234741"/>
                    </a:cubicBezTo>
                    <a:cubicBezTo>
                      <a:pt x="23456" y="238795"/>
                      <a:pt x="28060" y="241541"/>
                      <a:pt x="32958" y="242917"/>
                    </a:cubicBezTo>
                    <a:cubicBezTo>
                      <a:pt x="39602" y="244802"/>
                      <a:pt x="46638" y="244691"/>
                      <a:pt x="53431" y="243819"/>
                    </a:cubicBezTo>
                    <a:cubicBezTo>
                      <a:pt x="63442" y="242426"/>
                      <a:pt x="73147" y="239329"/>
                      <a:pt x="82474" y="235493"/>
                    </a:cubicBezTo>
                    <a:cubicBezTo>
                      <a:pt x="94449" y="230552"/>
                      <a:pt x="105831" y="224271"/>
                      <a:pt x="116739" y="217305"/>
                    </a:cubicBezTo>
                    <a:cubicBezTo>
                      <a:pt x="106418" y="209638"/>
                      <a:pt x="96537" y="201378"/>
                      <a:pt x="87101" y="192646"/>
                    </a:cubicBezTo>
                    <a:cubicBezTo>
                      <a:pt x="70420" y="177188"/>
                      <a:pt x="55060" y="160289"/>
                      <a:pt x="41461" y="142051"/>
                    </a:cubicBezTo>
                    <a:moveTo>
                      <a:pt x="217308" y="142046"/>
                    </a:moveTo>
                    <a:cubicBezTo>
                      <a:pt x="206253" y="156912"/>
                      <a:pt x="194000" y="170878"/>
                      <a:pt x="180816" y="183895"/>
                    </a:cubicBezTo>
                    <a:cubicBezTo>
                      <a:pt x="168690" y="195915"/>
                      <a:pt x="155744" y="207122"/>
                      <a:pt x="142041" y="217308"/>
                    </a:cubicBezTo>
                    <a:cubicBezTo>
                      <a:pt x="155483" y="225885"/>
                      <a:pt x="169663" y="233454"/>
                      <a:pt x="184754" y="238706"/>
                    </a:cubicBezTo>
                    <a:cubicBezTo>
                      <a:pt x="192434" y="241339"/>
                      <a:pt x="200355" y="243416"/>
                      <a:pt x="208455" y="244169"/>
                    </a:cubicBezTo>
                    <a:cubicBezTo>
                      <a:pt x="215601" y="244764"/>
                      <a:pt x="223083" y="244463"/>
                      <a:pt x="229724" y="241491"/>
                    </a:cubicBezTo>
                    <a:cubicBezTo>
                      <a:pt x="234505" y="239393"/>
                      <a:pt x="238552" y="235640"/>
                      <a:pt x="240891" y="230955"/>
                    </a:cubicBezTo>
                    <a:cubicBezTo>
                      <a:pt x="244061" y="224826"/>
                      <a:pt x="244653" y="217744"/>
                      <a:pt x="244352" y="210956"/>
                    </a:cubicBezTo>
                    <a:cubicBezTo>
                      <a:pt x="243881" y="202579"/>
                      <a:pt x="241874" y="194357"/>
                      <a:pt x="239269" y="186403"/>
                    </a:cubicBezTo>
                    <a:cubicBezTo>
                      <a:pt x="234006" y="170701"/>
                      <a:pt x="226190" y="155977"/>
                      <a:pt x="217308" y="142046"/>
                    </a:cubicBezTo>
                    <a:close/>
                    <a:moveTo>
                      <a:pt x="124320" y="93797"/>
                    </a:moveTo>
                    <a:cubicBezTo>
                      <a:pt x="130345" y="92979"/>
                      <a:pt x="136586" y="93617"/>
                      <a:pt x="142267" y="95811"/>
                    </a:cubicBezTo>
                    <a:cubicBezTo>
                      <a:pt x="151746" y="99392"/>
                      <a:pt x="159515" y="107198"/>
                      <a:pt x="163039" y="116698"/>
                    </a:cubicBezTo>
                    <a:cubicBezTo>
                      <a:pt x="167225" y="127636"/>
                      <a:pt x="165619" y="140592"/>
                      <a:pt x="158777" y="150119"/>
                    </a:cubicBezTo>
                    <a:cubicBezTo>
                      <a:pt x="152215" y="159545"/>
                      <a:pt x="140904" y="165481"/>
                      <a:pt x="129395" y="165312"/>
                    </a:cubicBezTo>
                    <a:cubicBezTo>
                      <a:pt x="118642" y="165458"/>
                      <a:pt x="108015" y="160307"/>
                      <a:pt x="101343" y="151890"/>
                    </a:cubicBezTo>
                    <a:cubicBezTo>
                      <a:pt x="94509" y="143526"/>
                      <a:pt x="91915" y="131979"/>
                      <a:pt x="94317" y="121469"/>
                    </a:cubicBezTo>
                    <a:cubicBezTo>
                      <a:pt x="96471" y="111607"/>
                      <a:pt x="103054" y="102858"/>
                      <a:pt x="111876" y="97975"/>
                    </a:cubicBezTo>
                    <a:cubicBezTo>
                      <a:pt x="115733" y="95831"/>
                      <a:pt x="119951" y="94415"/>
                      <a:pt x="124320" y="93797"/>
                    </a:cubicBezTo>
                    <a:moveTo>
                      <a:pt x="127910" y="107867"/>
                    </a:moveTo>
                    <a:cubicBezTo>
                      <a:pt x="122911" y="108214"/>
                      <a:pt x="118061" y="110368"/>
                      <a:pt x="114461" y="113855"/>
                    </a:cubicBezTo>
                    <a:cubicBezTo>
                      <a:pt x="111010" y="117144"/>
                      <a:pt x="108724" y="121613"/>
                      <a:pt x="108035" y="126326"/>
                    </a:cubicBezTo>
                    <a:cubicBezTo>
                      <a:pt x="107295" y="131399"/>
                      <a:pt x="108456" y="136717"/>
                      <a:pt x="111243" y="141022"/>
                    </a:cubicBezTo>
                    <a:cubicBezTo>
                      <a:pt x="113865" y="145117"/>
                      <a:pt x="117902" y="148292"/>
                      <a:pt x="122518" y="149827"/>
                    </a:cubicBezTo>
                    <a:cubicBezTo>
                      <a:pt x="127099" y="151403"/>
                      <a:pt x="132223" y="151335"/>
                      <a:pt x="136766" y="149655"/>
                    </a:cubicBezTo>
                    <a:cubicBezTo>
                      <a:pt x="141882" y="147813"/>
                      <a:pt x="146217" y="143934"/>
                      <a:pt x="148655" y="139074"/>
                    </a:cubicBezTo>
                    <a:cubicBezTo>
                      <a:pt x="151120" y="134224"/>
                      <a:pt x="151655" y="128417"/>
                      <a:pt x="150048" y="123212"/>
                    </a:cubicBezTo>
                    <a:cubicBezTo>
                      <a:pt x="148723" y="118748"/>
                      <a:pt x="145890" y="114759"/>
                      <a:pt x="142133" y="112013"/>
                    </a:cubicBezTo>
                    <a:cubicBezTo>
                      <a:pt x="138079" y="109008"/>
                      <a:pt x="132942" y="107515"/>
                      <a:pt x="127910" y="107867"/>
                    </a:cubicBezTo>
                    <a:close/>
                  </a:path>
                </a:pathLst>
              </a:custGeom>
              <a:solidFill>
                <a:srgbClr val="19EFFE"/>
              </a:solidFill>
              <a:ln w="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434404D-7949-4F78-9064-6A7740F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50" y="877657"/>
            <a:ext cx="5139267" cy="5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 animBg="1"/>
      <p:bldP spid="39" grpId="0" animBg="1"/>
      <p:bldP spid="41" grpId="0" animBg="1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981100C-5D31-4039-D768-FFB7E9B1AA7E}"/>
              </a:ext>
            </a:extLst>
          </p:cNvPr>
          <p:cNvSpPr/>
          <p:nvPr/>
        </p:nvSpPr>
        <p:spPr>
          <a:xfrm>
            <a:off x="4350138" y="1952340"/>
            <a:ext cx="3491725" cy="3491725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>
                  <a:alpha val="40000"/>
                </a:srgbClr>
              </a:gs>
              <a:gs pos="100000">
                <a:srgbClr val="19EFFE">
                  <a:alpha val="40000"/>
                </a:srgbClr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rgbClr val="19EFFE"/>
                </a:gs>
                <a:gs pos="80000">
                  <a:srgbClr val="19EFFE">
                    <a:alpha val="0"/>
                  </a:srgbClr>
                </a:gs>
                <a:gs pos="20000">
                  <a:srgbClr val="19EFFE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Refined operations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281806" y="108036"/>
            <a:ext cx="6837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精细化运营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0A7F49-E73F-AA63-E8A0-F9C4F4D87BBA}"/>
              </a:ext>
            </a:extLst>
          </p:cNvPr>
          <p:cNvSpPr/>
          <p:nvPr/>
        </p:nvSpPr>
        <p:spPr>
          <a:xfrm>
            <a:off x="5149596" y="2751799"/>
            <a:ext cx="1892808" cy="1892808"/>
          </a:xfrm>
          <a:prstGeom prst="ellipse">
            <a:avLst/>
          </a:prstGeom>
          <a:gradFill flip="none" rotWithShape="1">
            <a:gsLst>
              <a:gs pos="48000">
                <a:srgbClr val="0FA9DD">
                  <a:alpha val="0"/>
                </a:srgbClr>
              </a:gs>
              <a:gs pos="0">
                <a:srgbClr val="0145AF"/>
              </a:gs>
              <a:gs pos="100000">
                <a:srgbClr val="19EFFE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客户增长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CD5B88-F0F1-FC9F-9B3A-8C8C25C8788D}"/>
              </a:ext>
            </a:extLst>
          </p:cNvPr>
          <p:cNvGrpSpPr/>
          <p:nvPr/>
        </p:nvGrpSpPr>
        <p:grpSpPr>
          <a:xfrm>
            <a:off x="782319" y="1868573"/>
            <a:ext cx="3891170" cy="1716239"/>
            <a:chOff x="707296" y="1868573"/>
            <a:chExt cx="3891170" cy="17162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DC2734-9766-AA78-A647-1227EAA6D0F5}"/>
                </a:ext>
              </a:extLst>
            </p:cNvPr>
            <p:cNvSpPr txBox="1"/>
            <p:nvPr/>
          </p:nvSpPr>
          <p:spPr>
            <a:xfrm>
              <a:off x="720775" y="1868573"/>
              <a:ext cx="3293337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客户生命周期管理建设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商机，线索，回款，合同等系统建设，针对性服务客群。分析客户数据，改善产品和服务。最终提升存留客户转换率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09CA60-8437-6CD6-F010-8FCEC74EB876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15A2AC-0203-C346-0E42-074985947712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689A863-9716-02EB-633B-9E649782C4FE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F20E04-24F6-D842-8B90-1304B26CD3EC}"/>
              </a:ext>
            </a:extLst>
          </p:cNvPr>
          <p:cNvGrpSpPr/>
          <p:nvPr/>
        </p:nvGrpSpPr>
        <p:grpSpPr>
          <a:xfrm>
            <a:off x="782319" y="4255022"/>
            <a:ext cx="3891170" cy="2039404"/>
            <a:chOff x="707296" y="4255022"/>
            <a:chExt cx="3891170" cy="20394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2F3B2C-150B-3C41-58B1-7A0C361FED43}"/>
                </a:ext>
              </a:extLst>
            </p:cNvPr>
            <p:cNvSpPr txBox="1"/>
            <p:nvPr/>
          </p:nvSpPr>
          <p:spPr>
            <a:xfrm>
              <a:off x="720775" y="4255022"/>
              <a:ext cx="3293337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数据分析和营销建设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数据打点，业务数据同步，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ETL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清洗回流，实时计算清洗回流等大数据体系归整，分析，建立平台各维度标签体系和规则，优化营销，及反欺诈，薅羊毛等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FC662D-BE08-D122-5FE7-756EF235DD6F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595D35F-0041-3A53-C9B1-67F7972DC39E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5029F241-5FBE-BFFB-A806-C6B085953C6A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299625-C8F5-099C-604A-2A2615D272E4}"/>
              </a:ext>
            </a:extLst>
          </p:cNvPr>
          <p:cNvGrpSpPr/>
          <p:nvPr/>
        </p:nvGrpSpPr>
        <p:grpSpPr>
          <a:xfrm flipH="1">
            <a:off x="7518511" y="1873241"/>
            <a:ext cx="3891170" cy="1716239"/>
            <a:chOff x="707296" y="1868573"/>
            <a:chExt cx="3891170" cy="17162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869227-42D4-2AAA-13C0-41752EDE0467}"/>
                </a:ext>
              </a:extLst>
            </p:cNvPr>
            <p:cNvSpPr txBox="1"/>
            <p:nvPr/>
          </p:nvSpPr>
          <p:spPr>
            <a:xfrm>
              <a:off x="720776" y="1868573"/>
              <a:ext cx="3297269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流量池建设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公域流量池和私域流量池建设，多元化的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获客渠道，引流转化有效客户，增强客群裂变，促进客户对品牌忠诚度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94A914-12B5-7A53-60E9-6E0F1C2CBB14}"/>
                </a:ext>
              </a:extLst>
            </p:cNvPr>
            <p:cNvGrpSpPr/>
            <p:nvPr/>
          </p:nvGrpSpPr>
          <p:grpSpPr>
            <a:xfrm>
              <a:off x="707296" y="2499854"/>
              <a:ext cx="3891170" cy="571365"/>
              <a:chOff x="707296" y="2646158"/>
              <a:chExt cx="3891170" cy="57136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4CEA5-168E-AFA3-D210-F39C41B2FCE4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6533C1-3638-5733-4B2A-2CF15549402D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5514F-C844-A91A-4AD6-04615DBA1E04}"/>
              </a:ext>
            </a:extLst>
          </p:cNvPr>
          <p:cNvGrpSpPr/>
          <p:nvPr/>
        </p:nvGrpSpPr>
        <p:grpSpPr>
          <a:xfrm flipH="1">
            <a:off x="7518511" y="4259690"/>
            <a:ext cx="3891170" cy="1716239"/>
            <a:chOff x="707296" y="4255022"/>
            <a:chExt cx="3891170" cy="171623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D52461-CDC1-026F-B2FA-3C4F9410C0B1}"/>
                </a:ext>
              </a:extLst>
            </p:cNvPr>
            <p:cNvSpPr txBox="1"/>
            <p:nvPr/>
          </p:nvSpPr>
          <p:spPr>
            <a:xfrm>
              <a:off x="720775" y="4255022"/>
              <a:ext cx="3297270" cy="171623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效果预测和智能化建设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在已有的数据平台和客群基础上，抢先一步进行产品预测。借助大语言模型，实现智能机器人问答，机器人推文和点赞等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CCA520-D3EC-5D42-0101-6DF7FEE32693}"/>
                </a:ext>
              </a:extLst>
            </p:cNvPr>
            <p:cNvGrpSpPr/>
            <p:nvPr/>
          </p:nvGrpSpPr>
          <p:grpSpPr>
            <a:xfrm flipV="1">
              <a:off x="707296" y="4325187"/>
              <a:ext cx="3891170" cy="571365"/>
              <a:chOff x="707296" y="2646158"/>
              <a:chExt cx="3891170" cy="571365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E4C8F06A-A197-1C6A-9A47-A822CE7B89A6}"/>
                  </a:ext>
                </a:extLst>
              </p:cNvPr>
              <p:cNvSpPr/>
              <p:nvPr/>
            </p:nvSpPr>
            <p:spPr>
              <a:xfrm>
                <a:off x="4279046" y="2898103"/>
                <a:ext cx="319420" cy="319420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>
                      <a:alpha val="70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A5BC24B-EF1D-7DF3-26E2-3E546E51EE26}"/>
                  </a:ext>
                </a:extLst>
              </p:cNvPr>
              <p:cNvSpPr/>
              <p:nvPr/>
            </p:nvSpPr>
            <p:spPr>
              <a:xfrm>
                <a:off x="707296" y="2646158"/>
                <a:ext cx="3630168" cy="301752"/>
              </a:xfrm>
              <a:custGeom>
                <a:avLst/>
                <a:gdLst>
                  <a:gd name="connsiteX0" fmla="*/ 3630168 w 3630168"/>
                  <a:gd name="connsiteY0" fmla="*/ 301752 h 301752"/>
                  <a:gd name="connsiteX1" fmla="*/ 3328416 w 3630168"/>
                  <a:gd name="connsiteY1" fmla="*/ 0 h 301752"/>
                  <a:gd name="connsiteX2" fmla="*/ 0 w 3630168"/>
                  <a:gd name="connsiteY2" fmla="*/ 0 h 3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168" h="301752">
                    <a:moveTo>
                      <a:pt x="3630168" y="301752"/>
                    </a:moveTo>
                    <a:lnTo>
                      <a:pt x="332841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19E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75458E5-6FD3-14B6-BB95-4DF376143AE5}"/>
              </a:ext>
            </a:extLst>
          </p:cNvPr>
          <p:cNvGrpSpPr/>
          <p:nvPr/>
        </p:nvGrpSpPr>
        <p:grpSpPr>
          <a:xfrm>
            <a:off x="5149596" y="4445701"/>
            <a:ext cx="1892808" cy="1529601"/>
            <a:chOff x="734636" y="4604977"/>
            <a:chExt cx="1892808" cy="152960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77D658-AF7D-FE82-F18D-5A07675CC467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A282972-F874-A0F4-D4DC-6D40227994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37">
                <a:extLst>
                  <a:ext uri="{FF2B5EF4-FFF2-40B4-BE49-F238E27FC236}">
                    <a16:creationId xmlns:a16="http://schemas.microsoft.com/office/drawing/2014/main" id="{D03187C1-7C87-DA75-AA95-D47F5D4F7797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C3D061D-A357-F531-60B7-90EFCA4343F1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44D94F5-1596-0CD8-4E97-A64FC4C92DBB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7" y="0"/>
            <a:ext cx="1955209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SAAS Cloud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ADBCE9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Construction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2406999" y="127327"/>
            <a:ext cx="7467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ST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C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游戏平台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- 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云建设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19D53D6-3F43-4A67-1457-A0287D860D02}"/>
              </a:ext>
            </a:extLst>
          </p:cNvPr>
          <p:cNvGrpSpPr/>
          <p:nvPr/>
        </p:nvGrpSpPr>
        <p:grpSpPr>
          <a:xfrm>
            <a:off x="5934071" y="1623606"/>
            <a:ext cx="5587370" cy="1238055"/>
            <a:chOff x="7296910" y="1623606"/>
            <a:chExt cx="4224530" cy="1238055"/>
          </a:xfrm>
        </p:grpSpPr>
        <p:sp>
          <p:nvSpPr>
            <p:cNvPr id="82" name="流程图: 手动输入 81">
              <a:extLst>
                <a:ext uri="{FF2B5EF4-FFF2-40B4-BE49-F238E27FC236}">
                  <a16:creationId xmlns:a16="http://schemas.microsoft.com/office/drawing/2014/main" id="{B2E81BB7-E4AF-E76E-E1B6-ECFC816DB330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场景化解决方案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3A9FDB-91B1-B488-0A68-10B9EBDD04A0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基于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应用市场资源，灵活搭建客户场景解决方案。依据合同约定，配置部署清单，一键化分钟级部署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SAAS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云客户前后端平台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D891835-D88B-BF03-B5BF-6AFA8A73A712}"/>
              </a:ext>
            </a:extLst>
          </p:cNvPr>
          <p:cNvGrpSpPr/>
          <p:nvPr/>
        </p:nvGrpSpPr>
        <p:grpSpPr>
          <a:xfrm>
            <a:off x="5932863" y="3261634"/>
            <a:ext cx="5587370" cy="1238055"/>
            <a:chOff x="7296910" y="1623606"/>
            <a:chExt cx="4224530" cy="1238055"/>
          </a:xfrm>
        </p:grpSpPr>
        <p:sp>
          <p:nvSpPr>
            <p:cNvPr id="88" name="流程图: 手动输入 87">
              <a:extLst>
                <a:ext uri="{FF2B5EF4-FFF2-40B4-BE49-F238E27FC236}">
                  <a16:creationId xmlns:a16="http://schemas.microsoft.com/office/drawing/2014/main" id="{DDF7C90B-6F60-1A08-53DE-3CDEAD139034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无限制规模支持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3DC1D53-F5D3-5C12-D825-35292BD57FC8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6082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多租户体系下，面对大数据流量的客户和小数据量的客户，完善高吞吐和低延迟的相似特性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。底层存储和服务按租户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服务粒度平滑规模扩展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85D2A0-8067-D247-1C84-70C9A3E30496}"/>
              </a:ext>
            </a:extLst>
          </p:cNvPr>
          <p:cNvGrpSpPr/>
          <p:nvPr/>
        </p:nvGrpSpPr>
        <p:grpSpPr>
          <a:xfrm>
            <a:off x="5932863" y="4899662"/>
            <a:ext cx="5587370" cy="1561221"/>
            <a:chOff x="7296910" y="1623606"/>
            <a:chExt cx="4224530" cy="1561221"/>
          </a:xfrm>
        </p:grpSpPr>
        <p:sp>
          <p:nvSpPr>
            <p:cNvPr id="91" name="流程图: 手动输入 90">
              <a:extLst>
                <a:ext uri="{FF2B5EF4-FFF2-40B4-BE49-F238E27FC236}">
                  <a16:creationId xmlns:a16="http://schemas.microsoft.com/office/drawing/2014/main" id="{CED8B394-62CD-0CA9-AC79-5CBEA8AFD9AE}"/>
                </a:ext>
              </a:extLst>
            </p:cNvPr>
            <p:cNvSpPr/>
            <p:nvPr/>
          </p:nvSpPr>
          <p:spPr>
            <a:xfrm rot="16200000" flipV="1">
              <a:off x="8255665" y="664851"/>
              <a:ext cx="443484" cy="2360993"/>
            </a:xfrm>
            <a:prstGeom prst="flowChartManualInput">
              <a:avLst/>
            </a:prstGeom>
            <a:gradFill flip="none" rotWithShape="1">
              <a:gsLst>
                <a:gs pos="0">
                  <a:srgbClr val="0036F1"/>
                </a:gs>
                <a:gs pos="84000">
                  <a:srgbClr val="19EFFE">
                    <a:alpha val="70000"/>
                  </a:srgbClr>
                </a:gs>
              </a:gsLst>
              <a:lin ang="5400000" scaled="1"/>
              <a:tileRect/>
            </a:gradFill>
            <a:ln w="12700" cap="rnd">
              <a:gradFill flip="none" rotWithShape="1">
                <a:gsLst>
                  <a:gs pos="0">
                    <a:srgbClr val="0145AF">
                      <a:alpha val="0"/>
                    </a:srgbClr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108000" bIns="0" rtlCol="0" anchor="ctr" anchorCtr="1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SAAS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云安防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FDEDF64-96A3-52A5-FCCC-2D3E30A5AF1C}"/>
                </a:ext>
              </a:extLst>
            </p:cNvPr>
            <p:cNvSpPr txBox="1"/>
            <p:nvPr/>
          </p:nvSpPr>
          <p:spPr>
            <a:xfrm>
              <a:off x="7296910" y="2253418"/>
              <a:ext cx="4224530" cy="93140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域名池安全防范建设，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DDOS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高防，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和网络防火墙建设，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CC,XSS,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暴力破解，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DNS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攻击，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SQL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注入预防，高可用备用环境基建，周期性红蓝对抗演练，检验系统安全漏洞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764A8B8-FFCD-BC8D-3740-F2D89A38CFA3}"/>
              </a:ext>
            </a:extLst>
          </p:cNvPr>
          <p:cNvGrpSpPr/>
          <p:nvPr/>
        </p:nvGrpSpPr>
        <p:grpSpPr>
          <a:xfrm>
            <a:off x="19495" y="1572019"/>
            <a:ext cx="5943001" cy="4542808"/>
            <a:chOff x="19495" y="1572019"/>
            <a:chExt cx="5943001" cy="454280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C00F2B-5836-515E-6B14-340DB8DE86FB}"/>
                </a:ext>
              </a:extLst>
            </p:cNvPr>
            <p:cNvGrpSpPr/>
            <p:nvPr/>
          </p:nvGrpSpPr>
          <p:grpSpPr>
            <a:xfrm>
              <a:off x="1289907" y="2258567"/>
              <a:ext cx="3200400" cy="3200401"/>
              <a:chOff x="2103120" y="2258567"/>
              <a:chExt cx="3200400" cy="3200401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47A8B3C5-47EE-38E0-86A9-AE78F9FC49E2}"/>
                  </a:ext>
                </a:extLst>
              </p:cNvPr>
              <p:cNvSpPr/>
              <p:nvPr/>
            </p:nvSpPr>
            <p:spPr>
              <a:xfrm>
                <a:off x="2103120" y="2258567"/>
                <a:ext cx="3200400" cy="3200400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/>
                    </a:gs>
                    <a:gs pos="80000">
                      <a:srgbClr val="19EFFE">
                        <a:alpha val="0"/>
                      </a:srgbClr>
                    </a:gs>
                    <a:gs pos="20000">
                      <a:srgbClr val="19EFFE">
                        <a:alpha val="0"/>
                      </a:srgbClr>
                    </a:gs>
                    <a:gs pos="100000">
                      <a:srgbClr val="19EFF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6D65964-5DA6-B5AC-4D4F-CB8D0931A828}"/>
                  </a:ext>
                </a:extLst>
              </p:cNvPr>
              <p:cNvSpPr/>
              <p:nvPr/>
            </p:nvSpPr>
            <p:spPr>
              <a:xfrm>
                <a:off x="2103120" y="3375659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318490F-1767-C2E7-03E3-4162B6E53F3E}"/>
                  </a:ext>
                </a:extLst>
              </p:cNvPr>
              <p:cNvSpPr/>
              <p:nvPr/>
            </p:nvSpPr>
            <p:spPr>
              <a:xfrm rot="5400000">
                <a:off x="2103120" y="3375660"/>
                <a:ext cx="3200400" cy="966216"/>
              </a:xfrm>
              <a:prstGeom prst="ellipse">
                <a:avLst/>
              </a:prstGeom>
              <a:gradFill flip="none" rotWithShape="1">
                <a:gsLst>
                  <a:gs pos="48000">
                    <a:srgbClr val="0FA9DD">
                      <a:alpha val="0"/>
                    </a:srgbClr>
                  </a:gs>
                  <a:gs pos="0">
                    <a:srgbClr val="0145AF">
                      <a:alpha val="40000"/>
                    </a:srgbClr>
                  </a:gs>
                  <a:gs pos="100000">
                    <a:srgbClr val="19EFFE">
                      <a:alpha val="40000"/>
                    </a:srgbClr>
                  </a:gs>
                </a:gsLst>
                <a:lin ang="0" scaled="1"/>
                <a:tileRect/>
              </a:gradFill>
              <a:ln>
                <a:gradFill>
                  <a:gsLst>
                    <a:gs pos="75000">
                      <a:srgbClr val="19EFFE">
                        <a:alpha val="0"/>
                      </a:srgbClr>
                    </a:gs>
                    <a:gs pos="25000">
                      <a:srgbClr val="19EFFE">
                        <a:alpha val="0"/>
                      </a:srgbClr>
                    </a:gs>
                    <a:gs pos="0">
                      <a:srgbClr val="19EFFE"/>
                    </a:gs>
                    <a:gs pos="100000">
                      <a:srgbClr val="19EF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3F464C1-1625-3282-4C0D-159A240073A5}"/>
                  </a:ext>
                </a:extLst>
              </p:cNvPr>
              <p:cNvSpPr/>
              <p:nvPr/>
            </p:nvSpPr>
            <p:spPr>
              <a:xfrm>
                <a:off x="3150869" y="3306316"/>
                <a:ext cx="1104902" cy="11049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024CA6"/>
                  </a:gs>
                  <a:gs pos="8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SAAS</a:t>
                </a:r>
                <a:endParaRPr lang="zh-CN" altLang="en-US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0CC66C2E-3373-F911-2563-7B1CB9ABEE29}"/>
                </a:ext>
              </a:extLst>
            </p:cNvPr>
            <p:cNvSpPr/>
            <p:nvPr/>
          </p:nvSpPr>
          <p:spPr>
            <a:xfrm>
              <a:off x="2337656" y="19315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场景化</a:t>
              </a:r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49E03C97-3AB4-E6E3-58AF-F93C7B32B15D}"/>
                </a:ext>
              </a:extLst>
            </p:cNvPr>
            <p:cNvSpPr/>
            <p:nvPr/>
          </p:nvSpPr>
          <p:spPr>
            <a:xfrm>
              <a:off x="3937856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大规模</a:t>
              </a:r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8779F3E6-10E2-6E42-3846-A1D83EECCE3D}"/>
                </a:ext>
              </a:extLst>
            </p:cNvPr>
            <p:cNvSpPr/>
            <p:nvPr/>
          </p:nvSpPr>
          <p:spPr>
            <a:xfrm>
              <a:off x="740664" y="3480013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动态化</a:t>
              </a:r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589E9569-2DC9-32F1-162A-729FBEF534E0}"/>
                </a:ext>
              </a:extLst>
            </p:cNvPr>
            <p:cNvSpPr/>
            <p:nvPr/>
          </p:nvSpPr>
          <p:spPr>
            <a:xfrm>
              <a:off x="2337656" y="5023597"/>
              <a:ext cx="1104902" cy="757508"/>
            </a:xfrm>
            <a:prstGeom prst="diamond">
              <a:avLst/>
            </a:prstGeom>
            <a:gradFill flip="none" rotWithShape="1">
              <a:gsLst>
                <a:gs pos="20000">
                  <a:srgbClr val="024CA6">
                    <a:alpha val="40000"/>
                  </a:srgbClr>
                </a:gs>
                <a:gs pos="80000">
                  <a:srgbClr val="19EFFE">
                    <a:alpha val="4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安全性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DA6A4D2-3051-FB29-CCBF-364B01C05A05}"/>
                </a:ext>
              </a:extLst>
            </p:cNvPr>
            <p:cNvSpPr txBox="1"/>
            <p:nvPr/>
          </p:nvSpPr>
          <p:spPr>
            <a:xfrm>
              <a:off x="3442558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场景灵活搭建</a:t>
              </a:r>
              <a:endParaRPr lang="zh-CN" altLang="en-US" sz="1200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3B89979-DD07-398D-E813-635FB9A264B1}"/>
                </a:ext>
              </a:extLst>
            </p:cNvPr>
            <p:cNvSpPr txBox="1"/>
            <p:nvPr/>
          </p:nvSpPr>
          <p:spPr>
            <a:xfrm>
              <a:off x="1232755" y="2156379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应用市场</a:t>
              </a:r>
              <a:endParaRPr lang="zh-CN" altLang="en-US" sz="1200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9B8095B-76BB-545B-A5A0-3EC5F6C67F13}"/>
                </a:ext>
              </a:extLst>
            </p:cNvPr>
            <p:cNvSpPr txBox="1"/>
            <p:nvPr/>
          </p:nvSpPr>
          <p:spPr>
            <a:xfrm>
              <a:off x="2491583" y="157201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一键部署</a:t>
              </a:r>
              <a:endParaRPr lang="zh-CN" altLang="en-US" sz="1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B3A170C-B0C3-3CF3-13F2-D8A7F372D29C}"/>
                </a:ext>
              </a:extLst>
            </p:cNvPr>
            <p:cNvSpPr txBox="1"/>
            <p:nvPr/>
          </p:nvSpPr>
          <p:spPr>
            <a:xfrm>
              <a:off x="3442558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红蓝对抗</a:t>
              </a:r>
              <a:endParaRPr lang="zh-CN" altLang="en-US" sz="1200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C5A70CD-AADD-F47B-7F6B-625F456ABB59}"/>
                </a:ext>
              </a:extLst>
            </p:cNvPr>
            <p:cNvSpPr txBox="1"/>
            <p:nvPr/>
          </p:nvSpPr>
          <p:spPr>
            <a:xfrm>
              <a:off x="1537399" y="524846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系统安全</a:t>
              </a:r>
              <a:endParaRPr lang="zh-CN" altLang="en-US" sz="1200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7F2241B-E075-D7CE-072D-A9123BAEEF2F}"/>
                </a:ext>
              </a:extLst>
            </p:cNvPr>
            <p:cNvSpPr txBox="1"/>
            <p:nvPr/>
          </p:nvSpPr>
          <p:spPr>
            <a:xfrm>
              <a:off x="2489979" y="583782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数据安防</a:t>
              </a:r>
              <a:endParaRPr lang="zh-CN" altLang="en-US" sz="1200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917FF94-C814-73E9-E71C-5A68F2DFACD5}"/>
                </a:ext>
              </a:extLst>
            </p:cNvPr>
            <p:cNvSpPr txBox="1"/>
            <p:nvPr/>
          </p:nvSpPr>
          <p:spPr>
            <a:xfrm>
              <a:off x="892987" y="3074123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部署动态</a:t>
              </a:r>
              <a:endParaRPr lang="zh-CN" altLang="en-US" sz="12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89D81DE-6AD9-412C-E494-552800E81692}"/>
                </a:ext>
              </a:extLst>
            </p:cNvPr>
            <p:cNvSpPr txBox="1"/>
            <p:nvPr/>
          </p:nvSpPr>
          <p:spPr>
            <a:xfrm>
              <a:off x="892987" y="434405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流量动态</a:t>
              </a:r>
              <a:endParaRPr lang="zh-CN" altLang="en-US" sz="12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704986F-D2B1-3181-1206-213AD6DEA4D5}"/>
                </a:ext>
              </a:extLst>
            </p:cNvPr>
            <p:cNvSpPr txBox="1"/>
            <p:nvPr/>
          </p:nvSpPr>
          <p:spPr>
            <a:xfrm>
              <a:off x="19495" y="3720268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规则动态</a:t>
              </a:r>
              <a:endParaRPr lang="zh-CN" altLang="en-US" sz="12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C40D8092-7E83-72F8-2B92-CB865825CAB1}"/>
                </a:ext>
              </a:extLst>
            </p:cNvPr>
            <p:cNvSpPr txBox="1"/>
            <p:nvPr/>
          </p:nvSpPr>
          <p:spPr>
            <a:xfrm>
              <a:off x="4857594" y="3705118"/>
              <a:ext cx="11049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级数据读写</a:t>
              </a:r>
              <a:endParaRPr lang="zh-CN" altLang="en-US" sz="12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7D241AB-2CB5-1ED2-7573-134EBACEAD53}"/>
                </a:ext>
              </a:extLst>
            </p:cNvPr>
            <p:cNvSpPr txBox="1"/>
            <p:nvPr/>
          </p:nvSpPr>
          <p:spPr>
            <a:xfrm>
              <a:off x="4086970" y="3071939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低延迟</a:t>
              </a:r>
              <a:endParaRPr lang="zh-CN" altLang="en-US" sz="12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E7C1FEF-B592-08E4-09DA-5D0ED3666252}"/>
                </a:ext>
              </a:extLst>
            </p:cNvPr>
            <p:cNvSpPr txBox="1"/>
            <p:nvPr/>
          </p:nvSpPr>
          <p:spPr>
            <a:xfrm>
              <a:off x="4086970" y="4341875"/>
              <a:ext cx="8002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  <a:ea typeface="阿里巴巴普惠体 R" panose="00020600040101010101" pitchFamily="18" charset="-122"/>
                </a:rPr>
                <a:t>高吞吐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2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Ecological Development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ADBCE9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3472648" y="118159"/>
            <a:ext cx="52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云端</a:t>
            </a: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生态发展里程碑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039C06-A330-8DD6-F1B1-8394C119A7FD}"/>
              </a:ext>
            </a:extLst>
          </p:cNvPr>
          <p:cNvSpPr/>
          <p:nvPr/>
        </p:nvSpPr>
        <p:spPr>
          <a:xfrm>
            <a:off x="734636" y="1286330"/>
            <a:ext cx="10773334" cy="753328"/>
          </a:xfrm>
          <a:custGeom>
            <a:avLst/>
            <a:gdLst>
              <a:gd name="connsiteX0" fmla="*/ 9198080 w 10773334"/>
              <a:gd name="connsiteY0" fmla="*/ 0 h 753328"/>
              <a:gd name="connsiteX1" fmla="*/ 10773334 w 10773334"/>
              <a:gd name="connsiteY1" fmla="*/ 753328 h 753328"/>
              <a:gd name="connsiteX2" fmla="*/ 0 w 10773334"/>
              <a:gd name="connsiteY2" fmla="*/ 753328 h 753328"/>
              <a:gd name="connsiteX3" fmla="*/ 0 w 10773334"/>
              <a:gd name="connsiteY3" fmla="*/ 492014 h 753328"/>
              <a:gd name="connsiteX4" fmla="*/ 9198080 w 10773334"/>
              <a:gd name="connsiteY4" fmla="*/ 492014 h 75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3334" h="753328">
                <a:moveTo>
                  <a:pt x="9198080" y="0"/>
                </a:moveTo>
                <a:lnTo>
                  <a:pt x="10773334" y="753328"/>
                </a:lnTo>
                <a:lnTo>
                  <a:pt x="0" y="753328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7274EE-AB89-AD74-B1F1-D0EC480CC03D}"/>
              </a:ext>
            </a:extLst>
          </p:cNvPr>
          <p:cNvSpPr/>
          <p:nvPr/>
        </p:nvSpPr>
        <p:spPr>
          <a:xfrm>
            <a:off x="6096000" y="1501982"/>
            <a:ext cx="2377372" cy="170156"/>
          </a:xfrm>
          <a:custGeom>
            <a:avLst/>
            <a:gdLst>
              <a:gd name="connsiteX0" fmla="*/ 9198080 w 10780776"/>
              <a:gd name="connsiteY0" fmla="*/ 0 h 771616"/>
              <a:gd name="connsiteX1" fmla="*/ 10780776 w 10780776"/>
              <a:gd name="connsiteY1" fmla="*/ 756887 h 771616"/>
              <a:gd name="connsiteX2" fmla="*/ 10749977 w 10780776"/>
              <a:gd name="connsiteY2" fmla="*/ 771616 h 771616"/>
              <a:gd name="connsiteX3" fmla="*/ 0 w 10780776"/>
              <a:gd name="connsiteY3" fmla="*/ 771616 h 771616"/>
              <a:gd name="connsiteX4" fmla="*/ 0 w 10780776"/>
              <a:gd name="connsiteY4" fmla="*/ 492014 h 771616"/>
              <a:gd name="connsiteX5" fmla="*/ 9198080 w 10780776"/>
              <a:gd name="connsiteY5" fmla="*/ 492014 h 77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776" h="771616">
                <a:moveTo>
                  <a:pt x="9198080" y="0"/>
                </a:moveTo>
                <a:lnTo>
                  <a:pt x="10780776" y="756887"/>
                </a:lnTo>
                <a:lnTo>
                  <a:pt x="10749977" y="771616"/>
                </a:lnTo>
                <a:lnTo>
                  <a:pt x="0" y="771616"/>
                </a:lnTo>
                <a:lnTo>
                  <a:pt x="0" y="492014"/>
                </a:lnTo>
                <a:lnTo>
                  <a:pt x="9198080" y="492014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504000" rtlCol="0" anchor="t" anchorCtr="0"/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7B1826-B7F5-D337-CFFA-7CA296529D95}"/>
              </a:ext>
            </a:extLst>
          </p:cNvPr>
          <p:cNvGrpSpPr/>
          <p:nvPr/>
        </p:nvGrpSpPr>
        <p:grpSpPr>
          <a:xfrm>
            <a:off x="1137064" y="2449650"/>
            <a:ext cx="2072480" cy="3480186"/>
            <a:chOff x="1137064" y="2449650"/>
            <a:chExt cx="2072480" cy="34801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4AC2686-8A4B-B42E-23A5-76FC75C91AAC}"/>
                </a:ext>
              </a:extLst>
            </p:cNvPr>
            <p:cNvGrpSpPr/>
            <p:nvPr/>
          </p:nvGrpSpPr>
          <p:grpSpPr>
            <a:xfrm>
              <a:off x="1137064" y="2449650"/>
              <a:ext cx="2072480" cy="2901057"/>
              <a:chOff x="1137064" y="2285058"/>
              <a:chExt cx="2072480" cy="2901057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6CFC17B-4692-D372-B810-0E2AD783AC17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平台建设期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Construction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AD1C01-2790-0E2E-E4CA-4481C388A540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E04448-12C3-DC17-4258-7673469422BC}"/>
                  </a:ext>
                </a:extLst>
              </p:cNvPr>
              <p:cNvSpPr txBox="1"/>
              <p:nvPr/>
            </p:nvSpPr>
            <p:spPr>
              <a:xfrm>
                <a:off x="1332056" y="406198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中控平台，应用市场，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代理平台，客户平台的基石建设和稳固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F832042-9405-1723-3848-A48AB91FAD1E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C57904-F8B1-AFBF-925F-E46D06515D56}"/>
                </a:ext>
              </a:extLst>
            </p:cNvPr>
            <p:cNvSpPr txBox="1"/>
            <p:nvPr/>
          </p:nvSpPr>
          <p:spPr>
            <a:xfrm>
              <a:off x="1208912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2024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9FB6F-2E28-FE39-F070-875219EB830D}"/>
              </a:ext>
            </a:extLst>
          </p:cNvPr>
          <p:cNvSpPr/>
          <p:nvPr/>
        </p:nvSpPr>
        <p:spPr>
          <a:xfrm>
            <a:off x="2962032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D6CD52-8BE5-9A01-3D38-9D9C268083BA}"/>
              </a:ext>
            </a:extLst>
          </p:cNvPr>
          <p:cNvGrpSpPr/>
          <p:nvPr/>
        </p:nvGrpSpPr>
        <p:grpSpPr>
          <a:xfrm>
            <a:off x="3903206" y="2449650"/>
            <a:ext cx="2072480" cy="3480186"/>
            <a:chOff x="3903206" y="2449650"/>
            <a:chExt cx="2072480" cy="348018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9D207B5-3BAE-FEF2-DDBB-5711AF09AC68}"/>
                </a:ext>
              </a:extLst>
            </p:cNvPr>
            <p:cNvGrpSpPr/>
            <p:nvPr/>
          </p:nvGrpSpPr>
          <p:grpSpPr>
            <a:xfrm>
              <a:off x="3903206" y="2449650"/>
              <a:ext cx="2072480" cy="2901057"/>
              <a:chOff x="1137064" y="2285058"/>
              <a:chExt cx="2072480" cy="290105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78D57A7F-5C45-CEDD-9706-163C89169DF3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平台发展期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Development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DC5CBC50-694E-9CF7-FDD2-FF59120ACF9A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0B240-99E4-1AC3-04DB-5C0F6BC071BB}"/>
                  </a:ext>
                </a:extLst>
              </p:cNvPr>
              <p:cNvSpPr txBox="1"/>
              <p:nvPr/>
            </p:nvSpPr>
            <p:spPr>
              <a:xfrm>
                <a:off x="1332056" y="4049277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公私域流量池投建，大数据体系建设，智能化建设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868E962-55C2-F149-FCDA-6740DE397825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6734EE-C3F6-FC8A-F4BF-282553C26825}"/>
                </a:ext>
              </a:extLst>
            </p:cNvPr>
            <p:cNvSpPr txBox="1"/>
            <p:nvPr/>
          </p:nvSpPr>
          <p:spPr>
            <a:xfrm>
              <a:off x="3975054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F858320-ED48-C2A4-172D-E31F17A12527}"/>
              </a:ext>
            </a:extLst>
          </p:cNvPr>
          <p:cNvSpPr/>
          <p:nvPr/>
        </p:nvSpPr>
        <p:spPr>
          <a:xfrm>
            <a:off x="5728174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F45AC7-E4B2-FE01-9109-C0954C253FD6}"/>
              </a:ext>
            </a:extLst>
          </p:cNvPr>
          <p:cNvGrpSpPr/>
          <p:nvPr/>
        </p:nvGrpSpPr>
        <p:grpSpPr>
          <a:xfrm>
            <a:off x="6669348" y="2449650"/>
            <a:ext cx="2072480" cy="3480186"/>
            <a:chOff x="6669348" y="2449650"/>
            <a:chExt cx="2072480" cy="348018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9B51162-84EB-6528-E431-166128FD1648}"/>
                </a:ext>
              </a:extLst>
            </p:cNvPr>
            <p:cNvGrpSpPr/>
            <p:nvPr/>
          </p:nvGrpSpPr>
          <p:grpSpPr>
            <a:xfrm>
              <a:off x="6669348" y="2449650"/>
              <a:ext cx="2072480" cy="2901057"/>
              <a:chOff x="1137064" y="2285058"/>
              <a:chExt cx="2072480" cy="290105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113B28C-5ADB-553C-3D0B-260DAD4A0EE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品牌上升期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Brand rising stage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97599A-2B7F-23B5-DB90-6979D18C2503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D7EAC4-6374-7728-D8CA-F415B3380A91}"/>
                  </a:ext>
                </a:extLst>
              </p:cNvPr>
              <p:cNvSpPr txBox="1"/>
              <p:nvPr/>
            </p:nvSpPr>
            <p:spPr>
              <a:xfrm>
                <a:off x="1332056" y="4048896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产品类目丰富，稳固</a:t>
                </a: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endPara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dirty="0">
                    <a:solidFill>
                      <a:prstClr val="white">
                        <a:alpha val="70000"/>
                      </a:prst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升级品牌的独特元素和品质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73A10A2-2D9E-BC23-684A-8FC21765EE51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05F090-6786-5DBB-E416-76C8A7E21C10}"/>
                </a:ext>
              </a:extLst>
            </p:cNvPr>
            <p:cNvSpPr txBox="1"/>
            <p:nvPr/>
          </p:nvSpPr>
          <p:spPr>
            <a:xfrm>
              <a:off x="6741196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2025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年下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956D863-C50A-07AC-6C16-3A325114DEF8}"/>
              </a:ext>
            </a:extLst>
          </p:cNvPr>
          <p:cNvSpPr/>
          <p:nvPr/>
        </p:nvSpPr>
        <p:spPr>
          <a:xfrm>
            <a:off x="8494316" y="5621918"/>
            <a:ext cx="1188686" cy="170156"/>
          </a:xfrm>
          <a:custGeom>
            <a:avLst/>
            <a:gdLst>
              <a:gd name="connsiteX0" fmla="*/ 839671 w 1188686"/>
              <a:gd name="connsiteY0" fmla="*/ 0 h 170156"/>
              <a:gd name="connsiteX1" fmla="*/ 1188686 w 1188686"/>
              <a:gd name="connsiteY1" fmla="*/ 166908 h 170156"/>
              <a:gd name="connsiteX2" fmla="*/ 1181894 w 1188686"/>
              <a:gd name="connsiteY2" fmla="*/ 170156 h 170156"/>
              <a:gd name="connsiteX3" fmla="*/ 0 w 1188686"/>
              <a:gd name="connsiteY3" fmla="*/ 170156 h 170156"/>
              <a:gd name="connsiteX4" fmla="*/ 0 w 1188686"/>
              <a:gd name="connsiteY4" fmla="*/ 108499 h 170156"/>
              <a:gd name="connsiteX5" fmla="*/ 839671 w 1188686"/>
              <a:gd name="connsiteY5" fmla="*/ 108499 h 1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8686" h="170156">
                <a:moveTo>
                  <a:pt x="839671" y="0"/>
                </a:moveTo>
                <a:lnTo>
                  <a:pt x="1188686" y="166908"/>
                </a:lnTo>
                <a:lnTo>
                  <a:pt x="1181894" y="170156"/>
                </a:lnTo>
                <a:lnTo>
                  <a:pt x="0" y="170156"/>
                </a:lnTo>
                <a:lnTo>
                  <a:pt x="0" y="108499"/>
                </a:lnTo>
                <a:lnTo>
                  <a:pt x="839671" y="108499"/>
                </a:lnTo>
                <a:close/>
              </a:path>
            </a:pathLst>
          </a:custGeom>
          <a:gradFill flip="none" rotWithShape="1">
            <a:gsLst>
              <a:gs pos="0">
                <a:srgbClr val="0036F1">
                  <a:alpha val="0"/>
                </a:srgbClr>
              </a:gs>
              <a:gs pos="84000">
                <a:srgbClr val="19EFFE">
                  <a:alpha val="70000"/>
                </a:srgbClr>
              </a:gs>
            </a:gsLst>
            <a:lin ang="0" scaled="1"/>
            <a:tileRect/>
          </a:gradFill>
          <a:ln w="12700" cap="rnd">
            <a:gradFill flip="none" rotWithShape="1">
              <a:gsLst>
                <a:gs pos="0">
                  <a:srgbClr val="0145AF">
                    <a:alpha val="0"/>
                  </a:srgbClr>
                </a:gs>
                <a:gs pos="100000">
                  <a:srgbClr val="19EFFE">
                    <a:alpha val="7000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rIns="50400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spc="30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9CC6AC4-558D-708D-25B8-8F7A36E58EF4}"/>
              </a:ext>
            </a:extLst>
          </p:cNvPr>
          <p:cNvGrpSpPr/>
          <p:nvPr/>
        </p:nvGrpSpPr>
        <p:grpSpPr>
          <a:xfrm>
            <a:off x="9435490" y="2449650"/>
            <a:ext cx="2072480" cy="3480186"/>
            <a:chOff x="9435490" y="2449650"/>
            <a:chExt cx="2072480" cy="348018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4E92FA-97FD-FD0F-7100-47B65F2DB2CE}"/>
                </a:ext>
              </a:extLst>
            </p:cNvPr>
            <p:cNvGrpSpPr/>
            <p:nvPr/>
          </p:nvGrpSpPr>
          <p:grpSpPr>
            <a:xfrm>
              <a:off x="9435490" y="2449650"/>
              <a:ext cx="2072480" cy="2901057"/>
              <a:chOff x="1137064" y="2285058"/>
              <a:chExt cx="2072480" cy="2901057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F662F5F1-E2A2-356A-C9EB-E8523C33F21D}"/>
                  </a:ext>
                </a:extLst>
              </p:cNvPr>
              <p:cNvSpPr/>
              <p:nvPr/>
            </p:nvSpPr>
            <p:spPr>
              <a:xfrm>
                <a:off x="1137064" y="2285058"/>
                <a:ext cx="2072480" cy="2881302"/>
              </a:xfrm>
              <a:prstGeom prst="roundRect">
                <a:avLst>
                  <a:gd name="adj" fmla="val 6753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84000">
                    <a:srgbClr val="0036F1">
                      <a:alpha val="30000"/>
                    </a:srgbClr>
                  </a:gs>
                </a:gsLst>
                <a:lin ang="16200000" scaled="1"/>
                <a:tileRect/>
              </a:gradFill>
              <a:ln w="12700" cap="rnd">
                <a:gradFill flip="none" rotWithShape="1">
                  <a:gsLst>
                    <a:gs pos="0">
                      <a:srgbClr val="0145AF">
                        <a:alpha val="0"/>
                      </a:srgb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spc="300" dirty="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rPr>
                  <a:t>生态上升期</a:t>
                </a:r>
                <a:endParaRPr lang="en-US" altLang="zh-CN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Ecological stage 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EA982F97-883C-897E-3AC1-1DA538C89F0B}"/>
                  </a:ext>
                </a:extLst>
              </p:cNvPr>
              <p:cNvSpPr/>
              <p:nvPr/>
            </p:nvSpPr>
            <p:spPr>
              <a:xfrm flipH="1">
                <a:off x="2150445" y="3282696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BD9D46-FF17-4039-B834-AEA0DCA96F67}"/>
                  </a:ext>
                </a:extLst>
              </p:cNvPr>
              <p:cNvSpPr txBox="1"/>
              <p:nvPr/>
            </p:nvSpPr>
            <p:spPr>
              <a:xfrm>
                <a:off x="1332056" y="4029522"/>
                <a:ext cx="1682496" cy="93140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沉淀数据量大，维度多，作为数据供应商，三方合作共赢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8B316-B067-7C74-31FB-24B49E8F75A8}"/>
                  </a:ext>
                </a:extLst>
              </p:cNvPr>
              <p:cNvSpPr/>
              <p:nvPr/>
            </p:nvSpPr>
            <p:spPr>
              <a:xfrm>
                <a:off x="2070590" y="4980686"/>
                <a:ext cx="205429" cy="205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45AF"/>
                  </a:gs>
                  <a:gs pos="100000">
                    <a:srgbClr val="19EFFE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475B5C-6B44-DF20-5EB3-29A729EA7156}"/>
                </a:ext>
              </a:extLst>
            </p:cNvPr>
            <p:cNvSpPr txBox="1"/>
            <p:nvPr/>
          </p:nvSpPr>
          <p:spPr>
            <a:xfrm>
              <a:off x="9507338" y="5430212"/>
              <a:ext cx="1928784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2026</a:t>
              </a: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年上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8" grpId="0" animBg="1"/>
      <p:bldP spid="39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EE159A-06E1-776A-FA18-91FA7B27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026" y="0"/>
            <a:ext cx="1220602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298B46-3FD4-C9D5-04C9-584665B23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02" y="748525"/>
            <a:ext cx="9732396" cy="2433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FCA5D-50C0-CAD1-2D14-19C4350BF79B}"/>
              </a:ext>
            </a:extLst>
          </p:cNvPr>
          <p:cNvSpPr txBox="1"/>
          <p:nvPr/>
        </p:nvSpPr>
        <p:spPr>
          <a:xfrm>
            <a:off x="2236677" y="387544"/>
            <a:ext cx="77186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zh-CN" altLang="en-US" sz="8800" b="1" spc="400" dirty="0"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产品生态蓝图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05D042-6633-4662-9B53-B49D49EA3EEA}"/>
              </a:ext>
            </a:extLst>
          </p:cNvPr>
          <p:cNvSpPr txBox="1"/>
          <p:nvPr/>
        </p:nvSpPr>
        <p:spPr>
          <a:xfrm flipH="1">
            <a:off x="2618392" y="2445245"/>
            <a:ext cx="6955217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defRPr/>
            </a:pPr>
            <a:r>
              <a:rPr lang="en-US" altLang="zh-CN" spc="4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 Ecosystem Blueprint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446C4-6AD5-FF5D-0007-112484D2DC10}"/>
              </a:ext>
            </a:extLst>
          </p:cNvPr>
          <p:cNvSpPr txBox="1"/>
          <p:nvPr/>
        </p:nvSpPr>
        <p:spPr>
          <a:xfrm>
            <a:off x="2582334" y="2990519"/>
            <a:ext cx="7027333" cy="7807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 three-dimensional space model, the first-dimensional space provides platform solutions, the second-    dimensional space provides scenario solutions ,</a:t>
            </a:r>
            <a:r>
              <a:rPr kumimoji="0" lang="en-US" altLang="zh-CN" sz="10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and the three-dimensional space provides application-level solutions. Business middle platform  , application market,  and data market are the three cornerstones.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aseline="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STC</a:t>
            </a:r>
            <a:r>
              <a:rPr lang="en-US" altLang="zh-CN" sz="1000" dirty="0">
                <a:solidFill>
                  <a:prstClr val="white">
                    <a:alpha val="60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Cloud traffic pool drives and  stimulates product diversity and sustainable development.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BF96B1-2D9E-9F02-404C-2F5F54C16186}"/>
              </a:ext>
            </a:extLst>
          </p:cNvPr>
          <p:cNvSpPr txBox="1"/>
          <p:nvPr/>
        </p:nvSpPr>
        <p:spPr>
          <a:xfrm>
            <a:off x="3877140" y="4004984"/>
            <a:ext cx="44377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40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srgbClr val="156082">
                        <a:lumMod val="5000"/>
                        <a:lumOff val="95000"/>
                      </a:srgbClr>
                    </a:gs>
                    <a:gs pos="9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400" normalizeH="0" baseline="0" noProof="0" dirty="0">
              <a:ln>
                <a:noFill/>
              </a:ln>
              <a:gradFill flip="none" rotWithShape="1">
                <a:gsLst>
                  <a:gs pos="34000">
                    <a:srgbClr val="156082">
                      <a:lumMod val="5000"/>
                      <a:lumOff val="95000"/>
                    </a:srgbClr>
                  </a:gs>
                  <a:gs pos="9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198E498-316A-0329-9004-7E4F9A10994F}"/>
              </a:ext>
            </a:extLst>
          </p:cNvPr>
          <p:cNvSpPr/>
          <p:nvPr/>
        </p:nvSpPr>
        <p:spPr>
          <a:xfrm>
            <a:off x="0" y="0"/>
            <a:ext cx="12192000" cy="850392"/>
          </a:xfrm>
          <a:prstGeom prst="ellipse">
            <a:avLst/>
          </a:prstGeom>
          <a:gradFill flip="none" rotWithShape="1">
            <a:gsLst>
              <a:gs pos="38000">
                <a:srgbClr val="0145AF">
                  <a:alpha val="0"/>
                </a:srgbClr>
              </a:gs>
              <a:gs pos="0">
                <a:srgbClr val="0145A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AA98EC-8246-0157-9592-7C8A7AA0B552}"/>
              </a:ext>
            </a:extLst>
          </p:cNvPr>
          <p:cNvSpPr txBox="1"/>
          <p:nvPr/>
        </p:nvSpPr>
        <p:spPr>
          <a:xfrm flipH="1">
            <a:off x="277528" y="0"/>
            <a:ext cx="1825592" cy="6325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altLang="zh-CN" sz="1200" dirty="0">
                <a:solidFill>
                  <a:srgbClr val="ADBCE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Cloud Product Outline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906092C-B21E-BAF3-1253-5C02E288BACF}"/>
              </a:ext>
            </a:extLst>
          </p:cNvPr>
          <p:cNvSpPr/>
          <p:nvPr/>
        </p:nvSpPr>
        <p:spPr>
          <a:xfrm>
            <a:off x="277528" y="519632"/>
            <a:ext cx="859536" cy="7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4000">
                <a:srgbClr val="0145AF"/>
              </a:gs>
              <a:gs pos="100000">
                <a:srgbClr val="19EFF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D8B33-39D9-2917-FD1D-367EB1CF77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512" y="-366306"/>
            <a:ext cx="7208977" cy="243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6D232B-5E6B-8FFF-B0F8-5F4919FC84BA}"/>
              </a:ext>
            </a:extLst>
          </p:cNvPr>
          <p:cNvSpPr txBox="1"/>
          <p:nvPr/>
        </p:nvSpPr>
        <p:spPr>
          <a:xfrm>
            <a:off x="4370697" y="111790"/>
            <a:ext cx="362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SAAS</a:t>
            </a:r>
            <a:r>
              <a:rPr lang="zh-CN" altLang="en-US" sz="3200" b="1" spc="200" dirty="0"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云产品纲要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gradFill flip="none" rotWithShape="1">
                <a:gsLst>
                  <a:gs pos="0">
                    <a:srgbClr val="8797ED"/>
                  </a:gs>
                  <a:gs pos="56000">
                    <a:srgbClr val="156082">
                      <a:lumMod val="5000"/>
                      <a:lumOff val="95000"/>
                    </a:srgb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3032C-9645-4B5E-2E27-2758CA5C6DED}"/>
              </a:ext>
            </a:extLst>
          </p:cNvPr>
          <p:cNvGrpSpPr/>
          <p:nvPr/>
        </p:nvGrpSpPr>
        <p:grpSpPr>
          <a:xfrm>
            <a:off x="832104" y="1889656"/>
            <a:ext cx="4672584" cy="4448711"/>
            <a:chOff x="923544" y="1889656"/>
            <a:chExt cx="4672584" cy="444871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B541E42-FBBD-7FBA-820C-C1A83086E058}"/>
                </a:ext>
              </a:extLst>
            </p:cNvPr>
            <p:cNvGrpSpPr/>
            <p:nvPr/>
          </p:nvGrpSpPr>
          <p:grpSpPr>
            <a:xfrm>
              <a:off x="1696212" y="4559679"/>
              <a:ext cx="3127248" cy="1192493"/>
              <a:chOff x="7118945" y="4559679"/>
              <a:chExt cx="3127248" cy="1192493"/>
            </a:xfrm>
          </p:grpSpPr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1A341E78-6E9A-F54F-2D71-8088CBA37DB4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47" name="菱形 46">
                <a:extLst>
                  <a:ext uri="{FF2B5EF4-FFF2-40B4-BE49-F238E27FC236}">
                    <a16:creationId xmlns:a16="http://schemas.microsoft.com/office/drawing/2014/main" id="{EABDAF08-12C7-E0EE-562D-9052EF445793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552397-9575-911D-D1A7-1B90C0D40E78}"/>
                </a:ext>
              </a:extLst>
            </p:cNvPr>
            <p:cNvGrpSpPr/>
            <p:nvPr/>
          </p:nvGrpSpPr>
          <p:grpSpPr>
            <a:xfrm>
              <a:off x="923544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DEE7156-41FE-139E-B5EC-EF5424BADC1B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41" name="梯形 40">
                  <a:extLst>
                    <a:ext uri="{FF2B5EF4-FFF2-40B4-BE49-F238E27FC236}">
                      <a16:creationId xmlns:a16="http://schemas.microsoft.com/office/drawing/2014/main" id="{90FC2553-1255-CF52-76A0-64D76E066B28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234493FC-F6CB-CDCC-22B0-EAD0158A3003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F3365BEB-4E5E-7F14-1C77-A55A97AC0CC0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>
                  <a:extLst>
                    <a:ext uri="{FF2B5EF4-FFF2-40B4-BE49-F238E27FC236}">
                      <a16:creationId xmlns:a16="http://schemas.microsoft.com/office/drawing/2014/main" id="{7F9CFB05-60DE-DAC3-B088-1C03CED0834E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6A3E7CA-0CEB-9EEF-014A-FB873B167E93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61EBE92-F279-C219-A69E-EF8CD21E7079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E767C5-9B99-1B46-E7A6-48C86A36848C}"/>
              </a:ext>
            </a:extLst>
          </p:cNvPr>
          <p:cNvGrpSpPr/>
          <p:nvPr/>
        </p:nvGrpSpPr>
        <p:grpSpPr>
          <a:xfrm>
            <a:off x="1826124" y="1663632"/>
            <a:ext cx="2564480" cy="2039404"/>
            <a:chOff x="1917564" y="1928808"/>
            <a:chExt cx="2564480" cy="203940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E552CB-97C6-09B4-AF9F-038E01047CF1}"/>
                </a:ext>
              </a:extLst>
            </p:cNvPr>
            <p:cNvSpPr txBox="1"/>
            <p:nvPr/>
          </p:nvSpPr>
          <p:spPr>
            <a:xfrm>
              <a:off x="1917564" y="1928808"/>
              <a:ext cx="2564480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云端控制面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财务管控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资源管控</a:t>
              </a:r>
              <a:endParaRPr lang="en-US" altLang="zh-CN" sz="1400" dirty="0">
                <a:solidFill>
                  <a:prstClr val="white">
                    <a:alpha val="70000"/>
                  </a:prst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权域管控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平台管控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27E5F73-2FF6-89C7-70DB-1EE8DC48EA87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B4D6C-245C-A814-0B3B-B15A64ADCB29}"/>
              </a:ext>
            </a:extLst>
          </p:cNvPr>
          <p:cNvGrpSpPr/>
          <p:nvPr/>
        </p:nvGrpSpPr>
        <p:grpSpPr>
          <a:xfrm>
            <a:off x="6437718" y="1889656"/>
            <a:ext cx="4672584" cy="4448711"/>
            <a:chOff x="6346278" y="1889656"/>
            <a:chExt cx="4672584" cy="444871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A585280-1B8B-F960-A790-389B601AE19C}"/>
                </a:ext>
              </a:extLst>
            </p:cNvPr>
            <p:cNvGrpSpPr/>
            <p:nvPr/>
          </p:nvGrpSpPr>
          <p:grpSpPr>
            <a:xfrm>
              <a:off x="7118945" y="4559679"/>
              <a:ext cx="3127248" cy="1192493"/>
              <a:chOff x="7118945" y="4559679"/>
              <a:chExt cx="3127248" cy="1192493"/>
            </a:xfrm>
          </p:grpSpPr>
          <p:sp>
            <p:nvSpPr>
              <p:cNvPr id="61" name="菱形 60">
                <a:extLst>
                  <a:ext uri="{FF2B5EF4-FFF2-40B4-BE49-F238E27FC236}">
                    <a16:creationId xmlns:a16="http://schemas.microsoft.com/office/drawing/2014/main" id="{03B6EDCE-542D-EC02-F3D0-A07B5A01E620}"/>
                  </a:ext>
                </a:extLst>
              </p:cNvPr>
              <p:cNvSpPr/>
              <p:nvPr/>
            </p:nvSpPr>
            <p:spPr>
              <a:xfrm>
                <a:off x="7118945" y="4764620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/>
                    </a:gs>
                  </a:gsLst>
                  <a:lin ang="540000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62" name="菱形 61">
                <a:extLst>
                  <a:ext uri="{FF2B5EF4-FFF2-40B4-BE49-F238E27FC236}">
                    <a16:creationId xmlns:a16="http://schemas.microsoft.com/office/drawing/2014/main" id="{1C8877A9-F897-1BBF-89F7-574304CFBCAF}"/>
                  </a:ext>
                </a:extLst>
              </p:cNvPr>
              <p:cNvSpPr/>
              <p:nvPr/>
            </p:nvSpPr>
            <p:spPr>
              <a:xfrm>
                <a:off x="7118945" y="4559679"/>
                <a:ext cx="3127248" cy="987552"/>
              </a:xfrm>
              <a:prstGeom prst="diamond">
                <a:avLst/>
              </a:prstGeom>
              <a:gradFill flip="none" rotWithShape="1">
                <a:gsLst>
                  <a:gs pos="20000">
                    <a:srgbClr val="024CA6">
                      <a:alpha val="20000"/>
                    </a:srgbClr>
                  </a:gs>
                  <a:gs pos="80000">
                    <a:srgbClr val="19EFFE">
                      <a:alpha val="20000"/>
                    </a:srgbClr>
                  </a:gs>
                </a:gsLst>
                <a:lin ang="13500000" scaled="1"/>
                <a:tileRect/>
              </a:gradFill>
              <a:ln>
                <a:gradFill flip="none" rotWithShape="1">
                  <a:gsLst>
                    <a:gs pos="0">
                      <a:srgbClr val="19EFFE">
                        <a:alpha val="40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19EFFE">
                        <a:alpha val="7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2000" spc="30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18ED1D-94E7-9428-9D2B-66BF5DDEBE50}"/>
                </a:ext>
              </a:extLst>
            </p:cNvPr>
            <p:cNvGrpSpPr/>
            <p:nvPr/>
          </p:nvGrpSpPr>
          <p:grpSpPr>
            <a:xfrm>
              <a:off x="6346278" y="1889656"/>
              <a:ext cx="4672584" cy="4448711"/>
              <a:chOff x="923544" y="1889656"/>
              <a:chExt cx="4672584" cy="444871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B312DC8-740B-0109-939B-BE8164B3558D}"/>
                  </a:ext>
                </a:extLst>
              </p:cNvPr>
              <p:cNvGrpSpPr/>
              <p:nvPr/>
            </p:nvGrpSpPr>
            <p:grpSpPr>
              <a:xfrm>
                <a:off x="923544" y="1889656"/>
                <a:ext cx="4672584" cy="4448711"/>
                <a:chOff x="923544" y="1889656"/>
                <a:chExt cx="4672584" cy="4448711"/>
              </a:xfrm>
            </p:grpSpPr>
            <p:sp>
              <p:nvSpPr>
                <p:cNvPr id="57" name="梯形 56">
                  <a:extLst>
                    <a:ext uri="{FF2B5EF4-FFF2-40B4-BE49-F238E27FC236}">
                      <a16:creationId xmlns:a16="http://schemas.microsoft.com/office/drawing/2014/main" id="{9822388A-D6B4-2F30-83F3-6B279C96D216}"/>
                    </a:ext>
                  </a:extLst>
                </p:cNvPr>
                <p:cNvSpPr/>
                <p:nvPr/>
              </p:nvSpPr>
              <p:spPr>
                <a:xfrm rot="10800000">
                  <a:off x="923544" y="1889656"/>
                  <a:ext cx="4672584" cy="4448711"/>
                </a:xfrm>
                <a:prstGeom prst="trapezoid">
                  <a:avLst/>
                </a:prstGeom>
                <a:gradFill flip="none" rotWithShape="1">
                  <a:gsLst>
                    <a:gs pos="0">
                      <a:srgbClr val="0AE3FE">
                        <a:alpha val="0"/>
                      </a:srgbClr>
                    </a:gs>
                    <a:gs pos="40000">
                      <a:srgbClr val="0AE3FE">
                        <a:alpha val="40000"/>
                      </a:srgbClr>
                    </a:gs>
                    <a:gs pos="100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3A153456-6C75-68EF-FDC0-4D0E7821DEDE}"/>
                    </a:ext>
                  </a:extLst>
                </p:cNvPr>
                <p:cNvSpPr/>
                <p:nvPr/>
              </p:nvSpPr>
              <p:spPr>
                <a:xfrm rot="10800000">
                  <a:off x="1818131" y="2067088"/>
                  <a:ext cx="2883409" cy="2814028"/>
                </a:xfrm>
                <a:custGeom>
                  <a:avLst/>
                  <a:gdLst>
                    <a:gd name="connsiteX0" fmla="*/ 2883409 w 2883409"/>
                    <a:gd name="connsiteY0" fmla="*/ 2814028 h 2814028"/>
                    <a:gd name="connsiteX1" fmla="*/ 0 w 2883409"/>
                    <a:gd name="connsiteY1" fmla="*/ 2814028 h 2814028"/>
                    <a:gd name="connsiteX2" fmla="*/ 418313 w 2883409"/>
                    <a:gd name="connsiteY2" fmla="*/ 0 h 2814028"/>
                    <a:gd name="connsiteX3" fmla="*/ 2465096 w 2883409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409" h="2814028">
                      <a:moveTo>
                        <a:pt x="2883409" y="2814028"/>
                      </a:moveTo>
                      <a:lnTo>
                        <a:pt x="0" y="2814028"/>
                      </a:lnTo>
                      <a:lnTo>
                        <a:pt x="418313" y="0"/>
                      </a:lnTo>
                      <a:lnTo>
                        <a:pt x="246509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2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6270FAB0-663E-56FA-8D28-9B7839E64F3E}"/>
                    </a:ext>
                  </a:extLst>
                </p:cNvPr>
                <p:cNvSpPr/>
                <p:nvPr/>
              </p:nvSpPr>
              <p:spPr>
                <a:xfrm rot="10800000">
                  <a:off x="2299716" y="2067088"/>
                  <a:ext cx="1920240" cy="2814028"/>
                </a:xfrm>
                <a:custGeom>
                  <a:avLst/>
                  <a:gdLst>
                    <a:gd name="connsiteX0" fmla="*/ 1920240 w 1920240"/>
                    <a:gd name="connsiteY0" fmla="*/ 2814028 h 2814028"/>
                    <a:gd name="connsiteX1" fmla="*/ 0 w 1920240"/>
                    <a:gd name="connsiteY1" fmla="*/ 2814028 h 2814028"/>
                    <a:gd name="connsiteX2" fmla="*/ 331825 w 1920240"/>
                    <a:gd name="connsiteY2" fmla="*/ 0 h 2814028"/>
                    <a:gd name="connsiteX3" fmla="*/ 1588414 w 1920240"/>
                    <a:gd name="connsiteY3" fmla="*/ 0 h 281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0240" h="2814028">
                      <a:moveTo>
                        <a:pt x="1920240" y="2814028"/>
                      </a:moveTo>
                      <a:lnTo>
                        <a:pt x="0" y="2814028"/>
                      </a:lnTo>
                      <a:lnTo>
                        <a:pt x="331825" y="0"/>
                      </a:lnTo>
                      <a:lnTo>
                        <a:pt x="1588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6000">
                      <a:srgbClr val="0AE3FE">
                        <a:alpha val="40000"/>
                      </a:srgbClr>
                    </a:gs>
                    <a:gs pos="85000">
                      <a:srgbClr val="0AE3F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gradFill flip="none" rotWithShape="1">
                    <a:gsLst>
                      <a:gs pos="26000">
                        <a:srgbClr val="19EFFE">
                          <a:alpha val="0"/>
                        </a:srgbClr>
                      </a:gs>
                      <a:gs pos="100000">
                        <a:srgbClr val="19EFFE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菱形 59">
                  <a:extLst>
                    <a:ext uri="{FF2B5EF4-FFF2-40B4-BE49-F238E27FC236}">
                      <a16:creationId xmlns:a16="http://schemas.microsoft.com/office/drawing/2014/main" id="{A28AE318-E7EF-3A54-4995-CEB1E0FCC4C1}"/>
                    </a:ext>
                  </a:extLst>
                </p:cNvPr>
                <p:cNvSpPr/>
                <p:nvPr/>
              </p:nvSpPr>
              <p:spPr>
                <a:xfrm>
                  <a:off x="1696211" y="4361688"/>
                  <a:ext cx="3127248" cy="987552"/>
                </a:xfrm>
                <a:prstGeom prst="diamond">
                  <a:avLst/>
                </a:prstGeom>
                <a:gradFill flip="none" rotWithShape="1">
                  <a:gsLst>
                    <a:gs pos="20000">
                      <a:srgbClr val="024CA6"/>
                    </a:gs>
                    <a:gs pos="80000">
                      <a:srgbClr val="19EFFE"/>
                    </a:gs>
                  </a:gsLst>
                  <a:lin ang="13500000" scaled="1"/>
                  <a:tileRect/>
                </a:gradFill>
                <a:ln>
                  <a:gradFill flip="none" rotWithShape="1">
                    <a:gsLst>
                      <a:gs pos="0">
                        <a:srgbClr val="19EFFE"/>
                      </a:gs>
                      <a:gs pos="5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rgbClr val="19EFFE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zh-CN" altLang="en-US" sz="2000" spc="300">
                    <a:gradFill flip="none" rotWithShape="1">
                      <a:gsLst>
                        <a:gs pos="0">
                          <a:srgbClr val="8797ED"/>
                        </a:gs>
                        <a:gs pos="56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rgbClr val="9ECFF8"/>
                        </a:gs>
                      </a:gsLst>
                      <a:lin ang="135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体圈欣意冠黑体" panose="00000500000000000000" pitchFamily="2" charset="-122"/>
                    <a:ea typeface="字体圈欣意冠黑体" panose="00000500000000000000" pitchFamily="2" charset="-122"/>
                  </a:endParaRPr>
                </a:p>
              </p:txBody>
            </p:sp>
          </p:grp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29B82BBE-5A5C-FB3C-9B1D-B54572E2B8C5}"/>
                  </a:ext>
                </a:extLst>
              </p:cNvPr>
              <p:cNvSpPr/>
              <p:nvPr/>
            </p:nvSpPr>
            <p:spPr>
              <a:xfrm rot="20715276" flipH="1">
                <a:off x="1273177" y="3849623"/>
                <a:ext cx="45719" cy="79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9FE576-F509-08A8-F59B-4FAA745C5E71}"/>
                  </a:ext>
                </a:extLst>
              </p:cNvPr>
              <p:cNvSpPr/>
              <p:nvPr/>
            </p:nvSpPr>
            <p:spPr>
              <a:xfrm rot="884724">
                <a:off x="5290686" y="3017907"/>
                <a:ext cx="45719" cy="1476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36F1">
                      <a:alpha val="0"/>
                    </a:srgbClr>
                  </a:gs>
                  <a:gs pos="100000">
                    <a:srgbClr val="19EFFE">
                      <a:alpha val="70000"/>
                    </a:srgbClr>
                  </a:gs>
                </a:gsLst>
                <a:lin ang="16200000" scaled="1"/>
                <a:tileRect/>
              </a:gradFill>
              <a:ln w="12700" cap="rnd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04000" rIns="504000" rtlCol="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spc="300" dirty="0">
                  <a:gradFill flip="none" rotWithShape="1">
                    <a:gsLst>
                      <a:gs pos="0">
                        <a:srgbClr val="8797ED"/>
                      </a:gs>
                      <a:gs pos="56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体圈欣意冠黑体" panose="00000500000000000000" pitchFamily="2" charset="-122"/>
                  <a:ea typeface="字体圈欣意冠黑体" panose="000005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DD02046-C806-2005-81F2-618991365810}"/>
              </a:ext>
            </a:extLst>
          </p:cNvPr>
          <p:cNvGrpSpPr/>
          <p:nvPr/>
        </p:nvGrpSpPr>
        <p:grpSpPr>
          <a:xfrm>
            <a:off x="7564359" y="1663632"/>
            <a:ext cx="2404602" cy="2039404"/>
            <a:chOff x="2057535" y="1950869"/>
            <a:chExt cx="2404602" cy="2039404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BCD005-8C5C-ED2D-2513-48F799F324C0}"/>
                </a:ext>
              </a:extLst>
            </p:cNvPr>
            <p:cNvSpPr txBox="1"/>
            <p:nvPr/>
          </p:nvSpPr>
          <p:spPr>
            <a:xfrm>
              <a:off x="2057535" y="1950869"/>
              <a:ext cx="2404602" cy="203940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8797ED"/>
                      </a:gs>
                      <a:gs pos="56000">
                        <a:srgbClr val="156082">
                          <a:lumMod val="5000"/>
                          <a:lumOff val="95000"/>
                        </a:srgbClr>
                      </a:gs>
                      <a:gs pos="100000">
                        <a:srgbClr val="9ECFF8"/>
                      </a:gs>
                    </a:gsLst>
                    <a:lin ang="135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  <a:cs typeface="+mn-cs"/>
                </a:rPr>
                <a:t>云端业务面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8797ED"/>
                    </a:gs>
                    <a:gs pos="56000">
                      <a:srgbClr val="156082">
                        <a:lumMod val="5000"/>
                        <a:lumOff val="95000"/>
                      </a:srgb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1.H5,PC,APP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终端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应用市场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3.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代理平台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4. 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客群管理</a:t>
              </a:r>
              <a:r>
                <a:rPr lang="en-US" altLang="zh-CN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/</a:t>
              </a: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流量池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7C29B3D-4F11-4CB4-7A33-6636C49BE911}"/>
                </a:ext>
              </a:extLst>
            </p:cNvPr>
            <p:cNvSpPr/>
            <p:nvPr/>
          </p:nvSpPr>
          <p:spPr>
            <a:xfrm rot="5400000">
              <a:off x="3236977" y="1535241"/>
              <a:ext cx="45719" cy="21212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19EFFE"/>
                </a:gs>
                <a:gs pos="0">
                  <a:srgbClr val="19EFFE">
                    <a:alpha val="0"/>
                  </a:srgbClr>
                </a:gs>
                <a:gs pos="100000">
                  <a:srgbClr val="19EFFE">
                    <a:alpha val="0"/>
                  </a:srgbClr>
                </a:gs>
              </a:gsLst>
              <a:lin ang="16200000" scaled="1"/>
              <a:tileRect/>
            </a:gra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04000" rIns="504000" rtlCol="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</p:grpSp>
      <p:sp>
        <p:nvSpPr>
          <p:cNvPr id="66" name="图形 172">
            <a:extLst>
              <a:ext uri="{FF2B5EF4-FFF2-40B4-BE49-F238E27FC236}">
                <a16:creationId xmlns:a16="http://schemas.microsoft.com/office/drawing/2014/main" id="{121B2E32-9924-00B7-4452-55AC861C8A55}"/>
              </a:ext>
            </a:extLst>
          </p:cNvPr>
          <p:cNvSpPr/>
          <p:nvPr/>
        </p:nvSpPr>
        <p:spPr>
          <a:xfrm>
            <a:off x="2880165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7" name="图形 172">
            <a:extLst>
              <a:ext uri="{FF2B5EF4-FFF2-40B4-BE49-F238E27FC236}">
                <a16:creationId xmlns:a16="http://schemas.microsoft.com/office/drawing/2014/main" id="{CBB12C4C-B90A-3EF8-C226-7129A7F3F107}"/>
              </a:ext>
            </a:extLst>
          </p:cNvPr>
          <p:cNvSpPr/>
          <p:nvPr/>
        </p:nvSpPr>
        <p:spPr>
          <a:xfrm>
            <a:off x="8485779" y="3696526"/>
            <a:ext cx="576459" cy="576446"/>
          </a:xfrm>
          <a:custGeom>
            <a:avLst/>
            <a:gdLst>
              <a:gd name="connsiteX0" fmla="*/ 34838 w 258789"/>
              <a:gd name="connsiteY0" fmla="*/ 740 h 258783"/>
              <a:gd name="connsiteX1" fmla="*/ 62021 w 258789"/>
              <a:gd name="connsiteY1" fmla="*/ 1852 h 258783"/>
              <a:gd name="connsiteX2" fmla="*/ 96661 w 258789"/>
              <a:gd name="connsiteY2" fmla="*/ 13842 h 258783"/>
              <a:gd name="connsiteX3" fmla="*/ 129388 w 258789"/>
              <a:gd name="connsiteY3" fmla="*/ 32560 h 258783"/>
              <a:gd name="connsiteX4" fmla="*/ 164012 w 258789"/>
              <a:gd name="connsiteY4" fmla="*/ 12966 h 258783"/>
              <a:gd name="connsiteX5" fmla="*/ 195209 w 258789"/>
              <a:gd name="connsiteY5" fmla="*/ 2179 h 258783"/>
              <a:gd name="connsiteX6" fmla="*/ 218973 w 258789"/>
              <a:gd name="connsiteY6" fmla="*/ 162 h 258783"/>
              <a:gd name="connsiteX7" fmla="*/ 236981 w 258789"/>
              <a:gd name="connsiteY7" fmla="*/ 4812 h 258783"/>
              <a:gd name="connsiteX8" fmla="*/ 255313 w 258789"/>
              <a:gd name="connsiteY8" fmla="*/ 24806 h 258783"/>
              <a:gd name="connsiteX9" fmla="*/ 257662 w 258789"/>
              <a:gd name="connsiteY9" fmla="*/ 57982 h 258783"/>
              <a:gd name="connsiteX10" fmla="*/ 247167 w 258789"/>
              <a:gd name="connsiteY10" fmla="*/ 91775 h 258783"/>
              <a:gd name="connsiteX11" fmla="*/ 226222 w 258789"/>
              <a:gd name="connsiteY11" fmla="*/ 129392 h 258783"/>
              <a:gd name="connsiteX12" fmla="*/ 250428 w 258789"/>
              <a:gd name="connsiteY12" fmla="*/ 174917 h 258783"/>
              <a:gd name="connsiteX13" fmla="*/ 258764 w 258789"/>
              <a:gd name="connsiteY13" fmla="*/ 215899 h 258783"/>
              <a:gd name="connsiteX14" fmla="*/ 249371 w 258789"/>
              <a:gd name="connsiteY14" fmla="*/ 244159 h 258783"/>
              <a:gd name="connsiteX15" fmla="*/ 237392 w 258789"/>
              <a:gd name="connsiteY15" fmla="*/ 253772 h 258783"/>
              <a:gd name="connsiteX16" fmla="*/ 218654 w 258789"/>
              <a:gd name="connsiteY16" fmla="*/ 258647 h 258783"/>
              <a:gd name="connsiteX17" fmla="*/ 178984 w 258789"/>
              <a:gd name="connsiteY17" fmla="*/ 251935 h 258783"/>
              <a:gd name="connsiteX18" fmla="*/ 129393 w 258789"/>
              <a:gd name="connsiteY18" fmla="*/ 226222 h 258783"/>
              <a:gd name="connsiteX19" fmla="*/ 78995 w 258789"/>
              <a:gd name="connsiteY19" fmla="*/ 252216 h 258783"/>
              <a:gd name="connsiteX20" fmla="*/ 41309 w 258789"/>
              <a:gd name="connsiteY20" fmla="*/ 258716 h 258783"/>
              <a:gd name="connsiteX21" fmla="*/ 24358 w 258789"/>
              <a:gd name="connsiteY21" fmla="*/ 255133 h 258783"/>
              <a:gd name="connsiteX22" fmla="*/ 10835 w 258789"/>
              <a:gd name="connsiteY22" fmla="*/ 245806 h 258783"/>
              <a:gd name="connsiteX23" fmla="*/ 163 w 258789"/>
              <a:gd name="connsiteY23" fmla="*/ 218945 h 258783"/>
              <a:gd name="connsiteX24" fmla="*/ 7007 w 258789"/>
              <a:gd name="connsiteY24" fmla="*/ 178543 h 258783"/>
              <a:gd name="connsiteX25" fmla="*/ 32537 w 258789"/>
              <a:gd name="connsiteY25" fmla="*/ 129392 h 258783"/>
              <a:gd name="connsiteX26" fmla="*/ 10511 w 258789"/>
              <a:gd name="connsiteY26" fmla="*/ 89208 h 258783"/>
              <a:gd name="connsiteX27" fmla="*/ 482 w 258789"/>
              <a:gd name="connsiteY27" fmla="*/ 53324 h 258783"/>
              <a:gd name="connsiteX28" fmla="*/ 492 w 258789"/>
              <a:gd name="connsiteY28" fmla="*/ 36540 h 258783"/>
              <a:gd name="connsiteX29" fmla="*/ 11752 w 258789"/>
              <a:gd name="connsiteY29" fmla="*/ 12043 h 258783"/>
              <a:gd name="connsiteX30" fmla="*/ 34838 w 258789"/>
              <a:gd name="connsiteY30" fmla="*/ 740 h 258783"/>
              <a:gd name="connsiteX31" fmla="*/ 32702 w 258789"/>
              <a:gd name="connsiteY31" fmla="*/ 15943 h 258783"/>
              <a:gd name="connsiteX32" fmla="*/ 19663 w 258789"/>
              <a:gd name="connsiteY32" fmla="*/ 24910 h 258783"/>
              <a:gd name="connsiteX33" fmla="*/ 14393 w 258789"/>
              <a:gd name="connsiteY33" fmla="*/ 42882 h 258783"/>
              <a:gd name="connsiteX34" fmla="*/ 19823 w 258789"/>
              <a:gd name="connsiteY34" fmla="*/ 73283 h 258783"/>
              <a:gd name="connsiteX35" fmla="*/ 41487 w 258789"/>
              <a:gd name="connsiteY35" fmla="*/ 116736 h 258783"/>
              <a:gd name="connsiteX36" fmla="*/ 61707 w 258789"/>
              <a:gd name="connsiteY36" fmla="*/ 91975 h 258783"/>
              <a:gd name="connsiteX37" fmla="*/ 116741 w 258789"/>
              <a:gd name="connsiteY37" fmla="*/ 41481 h 258783"/>
              <a:gd name="connsiteX38" fmla="*/ 87514 w 258789"/>
              <a:gd name="connsiteY38" fmla="*/ 25462 h 258783"/>
              <a:gd name="connsiteX39" fmla="*/ 53824 w 258789"/>
              <a:gd name="connsiteY39" fmla="*/ 15018 h 258783"/>
              <a:gd name="connsiteX40" fmla="*/ 32702 w 258789"/>
              <a:gd name="connsiteY40" fmla="*/ 15943 h 258783"/>
              <a:gd name="connsiteX41" fmla="*/ 206086 w 258789"/>
              <a:gd name="connsiteY41" fmla="*/ 14874 h 258783"/>
              <a:gd name="connsiteX42" fmla="*/ 174469 w 258789"/>
              <a:gd name="connsiteY42" fmla="*/ 24061 h 258783"/>
              <a:gd name="connsiteX43" fmla="*/ 142034 w 258789"/>
              <a:gd name="connsiteY43" fmla="*/ 41471 h 258783"/>
              <a:gd name="connsiteX44" fmla="*/ 172488 w 258789"/>
              <a:gd name="connsiteY44" fmla="*/ 66888 h 258783"/>
              <a:gd name="connsiteX45" fmla="*/ 217316 w 258789"/>
              <a:gd name="connsiteY45" fmla="*/ 116741 h 258783"/>
              <a:gd name="connsiteX46" fmla="*/ 238372 w 258789"/>
              <a:gd name="connsiteY46" fmla="*/ 74966 h 258783"/>
              <a:gd name="connsiteX47" fmla="*/ 244375 w 258789"/>
              <a:gd name="connsiteY47" fmla="*/ 42274 h 258783"/>
              <a:gd name="connsiteX48" fmla="*/ 238572 w 258789"/>
              <a:gd name="connsiteY48" fmla="*/ 24185 h 258783"/>
              <a:gd name="connsiteX49" fmla="*/ 225604 w 258789"/>
              <a:gd name="connsiteY49" fmla="*/ 15804 h 258783"/>
              <a:gd name="connsiteX50" fmla="*/ 206086 w 258789"/>
              <a:gd name="connsiteY50" fmla="*/ 14874 h 258783"/>
              <a:gd name="connsiteX51" fmla="*/ 98771 w 258789"/>
              <a:gd name="connsiteY51" fmla="*/ 74966 h 258783"/>
              <a:gd name="connsiteX52" fmla="*/ 50061 w 258789"/>
              <a:gd name="connsiteY52" fmla="*/ 129395 h 258783"/>
              <a:gd name="connsiteX53" fmla="*/ 75268 w 258789"/>
              <a:gd name="connsiteY53" fmla="*/ 160348 h 258783"/>
              <a:gd name="connsiteX54" fmla="*/ 129393 w 258789"/>
              <a:gd name="connsiteY54" fmla="*/ 208726 h 258783"/>
              <a:gd name="connsiteX55" fmla="*/ 160001 w 258789"/>
              <a:gd name="connsiteY55" fmla="*/ 183829 h 258783"/>
              <a:gd name="connsiteX56" fmla="*/ 208724 w 258789"/>
              <a:gd name="connsiteY56" fmla="*/ 129395 h 258783"/>
              <a:gd name="connsiteX57" fmla="*/ 183811 w 258789"/>
              <a:gd name="connsiteY57" fmla="*/ 98766 h 258783"/>
              <a:gd name="connsiteX58" fmla="*/ 129393 w 258789"/>
              <a:gd name="connsiteY58" fmla="*/ 50061 h 258783"/>
              <a:gd name="connsiteX59" fmla="*/ 98771 w 258789"/>
              <a:gd name="connsiteY59" fmla="*/ 74966 h 258783"/>
              <a:gd name="connsiteX60" fmla="*/ 41461 w 258789"/>
              <a:gd name="connsiteY60" fmla="*/ 142051 h 258783"/>
              <a:gd name="connsiteX61" fmla="*/ 19362 w 258789"/>
              <a:gd name="connsiteY61" fmla="*/ 186882 h 258783"/>
              <a:gd name="connsiteX62" fmla="*/ 14484 w 258789"/>
              <a:gd name="connsiteY62" fmla="*/ 217769 h 258783"/>
              <a:gd name="connsiteX63" fmla="*/ 20312 w 258789"/>
              <a:gd name="connsiteY63" fmla="*/ 234741 h 258783"/>
              <a:gd name="connsiteX64" fmla="*/ 32958 w 258789"/>
              <a:gd name="connsiteY64" fmla="*/ 242917 h 258783"/>
              <a:gd name="connsiteX65" fmla="*/ 53431 w 258789"/>
              <a:gd name="connsiteY65" fmla="*/ 243819 h 258783"/>
              <a:gd name="connsiteX66" fmla="*/ 82474 w 258789"/>
              <a:gd name="connsiteY66" fmla="*/ 235493 h 258783"/>
              <a:gd name="connsiteX67" fmla="*/ 116739 w 258789"/>
              <a:gd name="connsiteY67" fmla="*/ 217305 h 258783"/>
              <a:gd name="connsiteX68" fmla="*/ 87101 w 258789"/>
              <a:gd name="connsiteY68" fmla="*/ 192646 h 258783"/>
              <a:gd name="connsiteX69" fmla="*/ 41461 w 258789"/>
              <a:gd name="connsiteY69" fmla="*/ 142051 h 258783"/>
              <a:gd name="connsiteX70" fmla="*/ 217308 w 258789"/>
              <a:gd name="connsiteY70" fmla="*/ 142046 h 258783"/>
              <a:gd name="connsiteX71" fmla="*/ 180816 w 258789"/>
              <a:gd name="connsiteY71" fmla="*/ 183895 h 258783"/>
              <a:gd name="connsiteX72" fmla="*/ 142041 w 258789"/>
              <a:gd name="connsiteY72" fmla="*/ 217308 h 258783"/>
              <a:gd name="connsiteX73" fmla="*/ 184754 w 258789"/>
              <a:gd name="connsiteY73" fmla="*/ 238706 h 258783"/>
              <a:gd name="connsiteX74" fmla="*/ 208455 w 258789"/>
              <a:gd name="connsiteY74" fmla="*/ 244169 h 258783"/>
              <a:gd name="connsiteX75" fmla="*/ 229724 w 258789"/>
              <a:gd name="connsiteY75" fmla="*/ 241491 h 258783"/>
              <a:gd name="connsiteX76" fmla="*/ 240891 w 258789"/>
              <a:gd name="connsiteY76" fmla="*/ 230955 h 258783"/>
              <a:gd name="connsiteX77" fmla="*/ 244352 w 258789"/>
              <a:gd name="connsiteY77" fmla="*/ 210956 h 258783"/>
              <a:gd name="connsiteX78" fmla="*/ 239269 w 258789"/>
              <a:gd name="connsiteY78" fmla="*/ 186403 h 258783"/>
              <a:gd name="connsiteX79" fmla="*/ 217308 w 258789"/>
              <a:gd name="connsiteY79" fmla="*/ 142046 h 258783"/>
              <a:gd name="connsiteX80" fmla="*/ 124320 w 258789"/>
              <a:gd name="connsiteY80" fmla="*/ 93797 h 258783"/>
              <a:gd name="connsiteX81" fmla="*/ 142267 w 258789"/>
              <a:gd name="connsiteY81" fmla="*/ 95811 h 258783"/>
              <a:gd name="connsiteX82" fmla="*/ 163039 w 258789"/>
              <a:gd name="connsiteY82" fmla="*/ 116698 h 258783"/>
              <a:gd name="connsiteX83" fmla="*/ 158777 w 258789"/>
              <a:gd name="connsiteY83" fmla="*/ 150119 h 258783"/>
              <a:gd name="connsiteX84" fmla="*/ 129395 w 258789"/>
              <a:gd name="connsiteY84" fmla="*/ 165312 h 258783"/>
              <a:gd name="connsiteX85" fmla="*/ 101343 w 258789"/>
              <a:gd name="connsiteY85" fmla="*/ 151890 h 258783"/>
              <a:gd name="connsiteX86" fmla="*/ 94317 w 258789"/>
              <a:gd name="connsiteY86" fmla="*/ 121469 h 258783"/>
              <a:gd name="connsiteX87" fmla="*/ 111876 w 258789"/>
              <a:gd name="connsiteY87" fmla="*/ 97975 h 258783"/>
              <a:gd name="connsiteX88" fmla="*/ 124320 w 258789"/>
              <a:gd name="connsiteY88" fmla="*/ 93797 h 258783"/>
              <a:gd name="connsiteX89" fmla="*/ 127910 w 258789"/>
              <a:gd name="connsiteY89" fmla="*/ 107867 h 258783"/>
              <a:gd name="connsiteX90" fmla="*/ 114461 w 258789"/>
              <a:gd name="connsiteY90" fmla="*/ 113855 h 258783"/>
              <a:gd name="connsiteX91" fmla="*/ 108035 w 258789"/>
              <a:gd name="connsiteY91" fmla="*/ 126326 h 258783"/>
              <a:gd name="connsiteX92" fmla="*/ 111243 w 258789"/>
              <a:gd name="connsiteY92" fmla="*/ 141022 h 258783"/>
              <a:gd name="connsiteX93" fmla="*/ 122518 w 258789"/>
              <a:gd name="connsiteY93" fmla="*/ 149827 h 258783"/>
              <a:gd name="connsiteX94" fmla="*/ 136766 w 258789"/>
              <a:gd name="connsiteY94" fmla="*/ 149655 h 258783"/>
              <a:gd name="connsiteX95" fmla="*/ 148655 w 258789"/>
              <a:gd name="connsiteY95" fmla="*/ 139074 h 258783"/>
              <a:gd name="connsiteX96" fmla="*/ 150048 w 258789"/>
              <a:gd name="connsiteY96" fmla="*/ 123212 h 258783"/>
              <a:gd name="connsiteX97" fmla="*/ 142133 w 258789"/>
              <a:gd name="connsiteY97" fmla="*/ 112013 h 258783"/>
              <a:gd name="connsiteX98" fmla="*/ 127910 w 258789"/>
              <a:gd name="connsiteY98" fmla="*/ 107867 h 2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58789" h="258783">
                <a:moveTo>
                  <a:pt x="34838" y="740"/>
                </a:moveTo>
                <a:cubicBezTo>
                  <a:pt x="43866" y="-674"/>
                  <a:pt x="53099" y="71"/>
                  <a:pt x="62021" y="1852"/>
                </a:cubicBezTo>
                <a:cubicBezTo>
                  <a:pt x="74034" y="4303"/>
                  <a:pt x="85585" y="8635"/>
                  <a:pt x="96661" y="13842"/>
                </a:cubicBezTo>
                <a:cubicBezTo>
                  <a:pt x="108040" y="19217"/>
                  <a:pt x="118936" y="25566"/>
                  <a:pt x="129388" y="32560"/>
                </a:cubicBezTo>
                <a:cubicBezTo>
                  <a:pt x="140422" y="25181"/>
                  <a:pt x="151949" y="18512"/>
                  <a:pt x="164012" y="12966"/>
                </a:cubicBezTo>
                <a:cubicBezTo>
                  <a:pt x="174023" y="8367"/>
                  <a:pt x="184430" y="4536"/>
                  <a:pt x="195209" y="2179"/>
                </a:cubicBezTo>
                <a:cubicBezTo>
                  <a:pt x="202997" y="487"/>
                  <a:pt x="211004" y="-375"/>
                  <a:pt x="218973" y="162"/>
                </a:cubicBezTo>
                <a:cubicBezTo>
                  <a:pt x="225181" y="616"/>
                  <a:pt x="231386" y="2027"/>
                  <a:pt x="236981" y="4812"/>
                </a:cubicBezTo>
                <a:cubicBezTo>
                  <a:pt x="245333" y="8853"/>
                  <a:pt x="251961" y="16168"/>
                  <a:pt x="255313" y="24806"/>
                </a:cubicBezTo>
                <a:cubicBezTo>
                  <a:pt x="259479" y="35309"/>
                  <a:pt x="259408" y="46972"/>
                  <a:pt x="257662" y="57982"/>
                </a:cubicBezTo>
                <a:cubicBezTo>
                  <a:pt x="255767" y="69670"/>
                  <a:pt x="251908" y="80958"/>
                  <a:pt x="247167" y="91775"/>
                </a:cubicBezTo>
                <a:cubicBezTo>
                  <a:pt x="241375" y="104928"/>
                  <a:pt x="234209" y="117450"/>
                  <a:pt x="226222" y="129392"/>
                </a:cubicBezTo>
                <a:cubicBezTo>
                  <a:pt x="235785" y="143701"/>
                  <a:pt x="244207" y="158845"/>
                  <a:pt x="250428" y="174917"/>
                </a:cubicBezTo>
                <a:cubicBezTo>
                  <a:pt x="255410" y="187979"/>
                  <a:pt x="259051" y="201824"/>
                  <a:pt x="258764" y="215899"/>
                </a:cubicBezTo>
                <a:cubicBezTo>
                  <a:pt x="258572" y="225946"/>
                  <a:pt x="255843" y="236281"/>
                  <a:pt x="249371" y="244159"/>
                </a:cubicBezTo>
                <a:cubicBezTo>
                  <a:pt x="246110" y="248157"/>
                  <a:pt x="241993" y="251441"/>
                  <a:pt x="237392" y="253772"/>
                </a:cubicBezTo>
                <a:cubicBezTo>
                  <a:pt x="231594" y="256737"/>
                  <a:pt x="225123" y="258206"/>
                  <a:pt x="218654" y="258647"/>
                </a:cubicBezTo>
                <a:cubicBezTo>
                  <a:pt x="205121" y="259473"/>
                  <a:pt x="191681" y="256397"/>
                  <a:pt x="178984" y="251935"/>
                </a:cubicBezTo>
                <a:cubicBezTo>
                  <a:pt x="161395" y="245641"/>
                  <a:pt x="144900" y="236580"/>
                  <a:pt x="129393" y="226222"/>
                </a:cubicBezTo>
                <a:cubicBezTo>
                  <a:pt x="113642" y="236730"/>
                  <a:pt x="96889" y="245917"/>
                  <a:pt x="78995" y="252216"/>
                </a:cubicBezTo>
                <a:cubicBezTo>
                  <a:pt x="66909" y="256397"/>
                  <a:pt x="54166" y="259266"/>
                  <a:pt x="41309" y="258716"/>
                </a:cubicBezTo>
                <a:cubicBezTo>
                  <a:pt x="35520" y="258424"/>
                  <a:pt x="29727" y="257358"/>
                  <a:pt x="24358" y="255133"/>
                </a:cubicBezTo>
                <a:cubicBezTo>
                  <a:pt x="19253" y="253045"/>
                  <a:pt x="14575" y="249878"/>
                  <a:pt x="10835" y="245806"/>
                </a:cubicBezTo>
                <a:cubicBezTo>
                  <a:pt x="4103" y="238557"/>
                  <a:pt x="806" y="228692"/>
                  <a:pt x="163" y="218945"/>
                </a:cubicBezTo>
                <a:cubicBezTo>
                  <a:pt x="-742" y="205163"/>
                  <a:pt x="2423" y="191458"/>
                  <a:pt x="7007" y="178543"/>
                </a:cubicBezTo>
                <a:cubicBezTo>
                  <a:pt x="13290" y="161116"/>
                  <a:pt x="22311" y="144793"/>
                  <a:pt x="32537" y="129392"/>
                </a:cubicBezTo>
                <a:cubicBezTo>
                  <a:pt x="24072" y="116657"/>
                  <a:pt x="16473" y="103304"/>
                  <a:pt x="10511" y="89208"/>
                </a:cubicBezTo>
                <a:cubicBezTo>
                  <a:pt x="5686" y="77740"/>
                  <a:pt x="1881" y="65727"/>
                  <a:pt x="482" y="53324"/>
                </a:cubicBezTo>
                <a:cubicBezTo>
                  <a:pt x="-111" y="47752"/>
                  <a:pt x="-212" y="42102"/>
                  <a:pt x="492" y="36540"/>
                </a:cubicBezTo>
                <a:cubicBezTo>
                  <a:pt x="1620" y="27500"/>
                  <a:pt x="5218" y="18535"/>
                  <a:pt x="11752" y="12043"/>
                </a:cubicBezTo>
                <a:cubicBezTo>
                  <a:pt x="17861" y="5762"/>
                  <a:pt x="26261" y="2088"/>
                  <a:pt x="34838" y="740"/>
                </a:cubicBezTo>
                <a:moveTo>
                  <a:pt x="32702" y="15943"/>
                </a:moveTo>
                <a:cubicBezTo>
                  <a:pt x="27553" y="17433"/>
                  <a:pt x="22762" y="20481"/>
                  <a:pt x="19663" y="24910"/>
                </a:cubicBezTo>
                <a:cubicBezTo>
                  <a:pt x="15966" y="30115"/>
                  <a:pt x="14590" y="36601"/>
                  <a:pt x="14393" y="42882"/>
                </a:cubicBezTo>
                <a:cubicBezTo>
                  <a:pt x="14086" y="53264"/>
                  <a:pt x="16552" y="63503"/>
                  <a:pt x="19823" y="73283"/>
                </a:cubicBezTo>
                <a:cubicBezTo>
                  <a:pt x="25080" y="88646"/>
                  <a:pt x="32750" y="103083"/>
                  <a:pt x="41487" y="116736"/>
                </a:cubicBezTo>
                <a:cubicBezTo>
                  <a:pt x="47837" y="108171"/>
                  <a:pt x="54607" y="99926"/>
                  <a:pt x="61707" y="91975"/>
                </a:cubicBezTo>
                <a:cubicBezTo>
                  <a:pt x="78349" y="73410"/>
                  <a:pt x="96727" y="56365"/>
                  <a:pt x="116741" y="41481"/>
                </a:cubicBezTo>
                <a:cubicBezTo>
                  <a:pt x="107371" y="35496"/>
                  <a:pt x="97656" y="30026"/>
                  <a:pt x="87514" y="25462"/>
                </a:cubicBezTo>
                <a:cubicBezTo>
                  <a:pt x="76763" y="20661"/>
                  <a:pt x="65518" y="16713"/>
                  <a:pt x="53824" y="15018"/>
                </a:cubicBezTo>
                <a:cubicBezTo>
                  <a:pt x="46818" y="14083"/>
                  <a:pt x="39546" y="13946"/>
                  <a:pt x="32702" y="15943"/>
                </a:cubicBezTo>
                <a:moveTo>
                  <a:pt x="206086" y="14874"/>
                </a:moveTo>
                <a:cubicBezTo>
                  <a:pt x="195155" y="16290"/>
                  <a:pt x="184587" y="19772"/>
                  <a:pt x="174469" y="24061"/>
                </a:cubicBezTo>
                <a:cubicBezTo>
                  <a:pt x="163158" y="28876"/>
                  <a:pt x="152395" y="34881"/>
                  <a:pt x="142034" y="41471"/>
                </a:cubicBezTo>
                <a:cubicBezTo>
                  <a:pt x="152656" y="49361"/>
                  <a:pt x="162806" y="57873"/>
                  <a:pt x="172488" y="66888"/>
                </a:cubicBezTo>
                <a:cubicBezTo>
                  <a:pt x="188854" y="82147"/>
                  <a:pt x="203950" y="98789"/>
                  <a:pt x="217316" y="116741"/>
                </a:cubicBezTo>
                <a:cubicBezTo>
                  <a:pt x="225690" y="103565"/>
                  <a:pt x="233145" y="89713"/>
                  <a:pt x="238372" y="74966"/>
                </a:cubicBezTo>
                <a:cubicBezTo>
                  <a:pt x="242031" y="64481"/>
                  <a:pt x="244793" y="53459"/>
                  <a:pt x="244375" y="42274"/>
                </a:cubicBezTo>
                <a:cubicBezTo>
                  <a:pt x="244076" y="35899"/>
                  <a:pt x="242558" y="29311"/>
                  <a:pt x="238572" y="24185"/>
                </a:cubicBezTo>
                <a:cubicBezTo>
                  <a:pt x="235387" y="19987"/>
                  <a:pt x="230636" y="17190"/>
                  <a:pt x="225604" y="15804"/>
                </a:cubicBezTo>
                <a:cubicBezTo>
                  <a:pt x="219267" y="14048"/>
                  <a:pt x="212570" y="14103"/>
                  <a:pt x="206086" y="14874"/>
                </a:cubicBezTo>
                <a:moveTo>
                  <a:pt x="98771" y="74966"/>
                </a:moveTo>
                <a:cubicBezTo>
                  <a:pt x="80776" y="91420"/>
                  <a:pt x="64314" y="109595"/>
                  <a:pt x="50061" y="129395"/>
                </a:cubicBezTo>
                <a:cubicBezTo>
                  <a:pt x="57835" y="140204"/>
                  <a:pt x="66283" y="150522"/>
                  <a:pt x="75268" y="160348"/>
                </a:cubicBezTo>
                <a:cubicBezTo>
                  <a:pt x="91641" y="178214"/>
                  <a:pt x="109717" y="194557"/>
                  <a:pt x="129393" y="208726"/>
                </a:cubicBezTo>
                <a:cubicBezTo>
                  <a:pt x="140073" y="201038"/>
                  <a:pt x="150281" y="192702"/>
                  <a:pt x="160001" y="183829"/>
                </a:cubicBezTo>
                <a:cubicBezTo>
                  <a:pt x="178004" y="167377"/>
                  <a:pt x="194461" y="149191"/>
                  <a:pt x="208724" y="129395"/>
                </a:cubicBezTo>
                <a:cubicBezTo>
                  <a:pt x="201029" y="118707"/>
                  <a:pt x="192690" y="108491"/>
                  <a:pt x="183811" y="98766"/>
                </a:cubicBezTo>
                <a:cubicBezTo>
                  <a:pt x="167362" y="80771"/>
                  <a:pt x="149182" y="64319"/>
                  <a:pt x="129393" y="50061"/>
                </a:cubicBezTo>
                <a:cubicBezTo>
                  <a:pt x="118705" y="57746"/>
                  <a:pt x="108496" y="66095"/>
                  <a:pt x="98771" y="74966"/>
                </a:cubicBezTo>
                <a:moveTo>
                  <a:pt x="41461" y="142051"/>
                </a:moveTo>
                <a:cubicBezTo>
                  <a:pt x="32512" y="156132"/>
                  <a:pt x="24607" y="171000"/>
                  <a:pt x="19362" y="186882"/>
                </a:cubicBezTo>
                <a:cubicBezTo>
                  <a:pt x="16149" y="196825"/>
                  <a:pt x="13810" y="207259"/>
                  <a:pt x="14484" y="217769"/>
                </a:cubicBezTo>
                <a:cubicBezTo>
                  <a:pt x="14907" y="223787"/>
                  <a:pt x="16524" y="229934"/>
                  <a:pt x="20312" y="234741"/>
                </a:cubicBezTo>
                <a:cubicBezTo>
                  <a:pt x="23456" y="238795"/>
                  <a:pt x="28060" y="241541"/>
                  <a:pt x="32958" y="242917"/>
                </a:cubicBezTo>
                <a:cubicBezTo>
                  <a:pt x="39602" y="244802"/>
                  <a:pt x="46638" y="244691"/>
                  <a:pt x="53431" y="243819"/>
                </a:cubicBezTo>
                <a:cubicBezTo>
                  <a:pt x="63442" y="242426"/>
                  <a:pt x="73147" y="239329"/>
                  <a:pt x="82474" y="235493"/>
                </a:cubicBezTo>
                <a:cubicBezTo>
                  <a:pt x="94449" y="230552"/>
                  <a:pt x="105831" y="224271"/>
                  <a:pt x="116739" y="217305"/>
                </a:cubicBezTo>
                <a:cubicBezTo>
                  <a:pt x="106418" y="209638"/>
                  <a:pt x="96537" y="201378"/>
                  <a:pt x="87101" y="192646"/>
                </a:cubicBezTo>
                <a:cubicBezTo>
                  <a:pt x="70420" y="177188"/>
                  <a:pt x="55060" y="160289"/>
                  <a:pt x="41461" y="142051"/>
                </a:cubicBezTo>
                <a:moveTo>
                  <a:pt x="217308" y="142046"/>
                </a:moveTo>
                <a:cubicBezTo>
                  <a:pt x="206253" y="156912"/>
                  <a:pt x="194000" y="170878"/>
                  <a:pt x="180816" y="183895"/>
                </a:cubicBezTo>
                <a:cubicBezTo>
                  <a:pt x="168690" y="195915"/>
                  <a:pt x="155744" y="207122"/>
                  <a:pt x="142041" y="217308"/>
                </a:cubicBezTo>
                <a:cubicBezTo>
                  <a:pt x="155483" y="225885"/>
                  <a:pt x="169663" y="233454"/>
                  <a:pt x="184754" y="238706"/>
                </a:cubicBezTo>
                <a:cubicBezTo>
                  <a:pt x="192434" y="241339"/>
                  <a:pt x="200355" y="243416"/>
                  <a:pt x="208455" y="244169"/>
                </a:cubicBezTo>
                <a:cubicBezTo>
                  <a:pt x="215601" y="244764"/>
                  <a:pt x="223083" y="244463"/>
                  <a:pt x="229724" y="241491"/>
                </a:cubicBezTo>
                <a:cubicBezTo>
                  <a:pt x="234505" y="239393"/>
                  <a:pt x="238552" y="235640"/>
                  <a:pt x="240891" y="230955"/>
                </a:cubicBezTo>
                <a:cubicBezTo>
                  <a:pt x="244061" y="224826"/>
                  <a:pt x="244653" y="217744"/>
                  <a:pt x="244352" y="210956"/>
                </a:cubicBezTo>
                <a:cubicBezTo>
                  <a:pt x="243881" y="202579"/>
                  <a:pt x="241874" y="194357"/>
                  <a:pt x="239269" y="186403"/>
                </a:cubicBezTo>
                <a:cubicBezTo>
                  <a:pt x="234006" y="170701"/>
                  <a:pt x="226190" y="155977"/>
                  <a:pt x="217308" y="142046"/>
                </a:cubicBezTo>
                <a:close/>
                <a:moveTo>
                  <a:pt x="124320" y="93797"/>
                </a:moveTo>
                <a:cubicBezTo>
                  <a:pt x="130345" y="92979"/>
                  <a:pt x="136586" y="93617"/>
                  <a:pt x="142267" y="95811"/>
                </a:cubicBezTo>
                <a:cubicBezTo>
                  <a:pt x="151746" y="99392"/>
                  <a:pt x="159515" y="107198"/>
                  <a:pt x="163039" y="116698"/>
                </a:cubicBezTo>
                <a:cubicBezTo>
                  <a:pt x="167225" y="127636"/>
                  <a:pt x="165619" y="140592"/>
                  <a:pt x="158777" y="150119"/>
                </a:cubicBezTo>
                <a:cubicBezTo>
                  <a:pt x="152215" y="159545"/>
                  <a:pt x="140904" y="165481"/>
                  <a:pt x="129395" y="165312"/>
                </a:cubicBezTo>
                <a:cubicBezTo>
                  <a:pt x="118642" y="165458"/>
                  <a:pt x="108015" y="160307"/>
                  <a:pt x="101343" y="151890"/>
                </a:cubicBezTo>
                <a:cubicBezTo>
                  <a:pt x="94509" y="143526"/>
                  <a:pt x="91915" y="131979"/>
                  <a:pt x="94317" y="121469"/>
                </a:cubicBezTo>
                <a:cubicBezTo>
                  <a:pt x="96471" y="111607"/>
                  <a:pt x="103054" y="102858"/>
                  <a:pt x="111876" y="97975"/>
                </a:cubicBezTo>
                <a:cubicBezTo>
                  <a:pt x="115733" y="95831"/>
                  <a:pt x="119951" y="94415"/>
                  <a:pt x="124320" y="93797"/>
                </a:cubicBezTo>
                <a:moveTo>
                  <a:pt x="127910" y="107867"/>
                </a:moveTo>
                <a:cubicBezTo>
                  <a:pt x="122911" y="108214"/>
                  <a:pt x="118061" y="110368"/>
                  <a:pt x="114461" y="113855"/>
                </a:cubicBezTo>
                <a:cubicBezTo>
                  <a:pt x="111010" y="117144"/>
                  <a:pt x="108724" y="121613"/>
                  <a:pt x="108035" y="126326"/>
                </a:cubicBezTo>
                <a:cubicBezTo>
                  <a:pt x="107295" y="131399"/>
                  <a:pt x="108456" y="136717"/>
                  <a:pt x="111243" y="141022"/>
                </a:cubicBezTo>
                <a:cubicBezTo>
                  <a:pt x="113865" y="145117"/>
                  <a:pt x="117902" y="148292"/>
                  <a:pt x="122518" y="149827"/>
                </a:cubicBezTo>
                <a:cubicBezTo>
                  <a:pt x="127099" y="151403"/>
                  <a:pt x="132223" y="151335"/>
                  <a:pt x="136766" y="149655"/>
                </a:cubicBezTo>
                <a:cubicBezTo>
                  <a:pt x="141882" y="147813"/>
                  <a:pt x="146217" y="143934"/>
                  <a:pt x="148655" y="139074"/>
                </a:cubicBezTo>
                <a:cubicBezTo>
                  <a:pt x="151120" y="134224"/>
                  <a:pt x="151655" y="128417"/>
                  <a:pt x="150048" y="123212"/>
                </a:cubicBezTo>
                <a:cubicBezTo>
                  <a:pt x="148723" y="118748"/>
                  <a:pt x="145890" y="114759"/>
                  <a:pt x="142133" y="112013"/>
                </a:cubicBezTo>
                <a:cubicBezTo>
                  <a:pt x="138079" y="109008"/>
                  <a:pt x="132942" y="107515"/>
                  <a:pt x="127910" y="107867"/>
                </a:cubicBezTo>
                <a:close/>
              </a:path>
            </a:pathLst>
          </a:custGeom>
          <a:solidFill>
            <a:srgbClr val="19EFFE"/>
          </a:solidFill>
          <a:ln w="251" cap="flat">
            <a:noFill/>
            <a:prstDash val="solid"/>
            <a:miter/>
          </a:ln>
          <a:effectLst>
            <a:reflection blurRad="6350" stA="50000" endA="300" endPos="55500" dist="50800" dir="5400000" sy="-100000" algn="bl" rotWithShape="0"/>
          </a:effectLst>
        </p:spPr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15931</TotalTime>
  <Words>2080</Words>
  <Application>Microsoft Office PowerPoint</Application>
  <PresentationFormat>宽屏</PresentationFormat>
  <Paragraphs>277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阿里巴巴普惠体</vt:lpstr>
      <vt:lpstr>阿里巴巴普惠体 B</vt:lpstr>
      <vt:lpstr>阿里巴巴普惠体 L</vt:lpstr>
      <vt:lpstr>阿里巴巴普惠体 R</vt:lpstr>
      <vt:lpstr>等线</vt:lpstr>
      <vt:lpstr>等线 Light</vt:lpstr>
      <vt:lpstr>汉仪叶叶相思体简</vt:lpstr>
      <vt:lpstr>华文彩云</vt:lpstr>
      <vt:lpstr>华文琥珀</vt:lpstr>
      <vt:lpstr>华文行楷</vt:lpstr>
      <vt:lpstr>幼圆</vt:lpstr>
      <vt:lpstr>字体圈欣意冠黑体</vt:lpstr>
      <vt:lpstr>Arial</vt:lpstr>
      <vt:lpstr>Bahnschrift Light Condensed</vt:lpstr>
      <vt:lpstr>Calibri Light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xiusi di</dc:creator>
  <cp:lastModifiedBy>admin</cp:lastModifiedBy>
  <cp:revision>762</cp:revision>
  <dcterms:created xsi:type="dcterms:W3CDTF">2024-03-11T03:30:08Z</dcterms:created>
  <dcterms:modified xsi:type="dcterms:W3CDTF">2024-07-14T17:02:50Z</dcterms:modified>
</cp:coreProperties>
</file>